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8" r:id="rId2"/>
  </p:sldIdLst>
  <p:sldSz cx="38404800" cy="384048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8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7"/>
    <p:restoredTop sz="95615"/>
  </p:normalViewPr>
  <p:slideViewPr>
    <p:cSldViewPr snapToGrid="0" snapToObjects="1">
      <p:cViewPr>
        <p:scale>
          <a:sx n="21" d="100"/>
          <a:sy n="21" d="100"/>
        </p:scale>
        <p:origin x="24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405D03-7D13-D549-9695-036267AF23A4}" type="doc">
      <dgm:prSet loTypeId="urn:microsoft.com/office/officeart/2005/8/layout/lProcess3" loCatId="" qsTypeId="urn:microsoft.com/office/officeart/2005/8/quickstyle/3d3" qsCatId="3D" csTypeId="urn:microsoft.com/office/officeart/2005/8/colors/colorful5" csCatId="colorful" phldr="1"/>
      <dgm:spPr/>
      <dgm:t>
        <a:bodyPr/>
        <a:lstStyle/>
        <a:p>
          <a:endParaRPr lang="en-US"/>
        </a:p>
      </dgm:t>
    </dgm:pt>
    <dgm:pt modelId="{F7059A47-9692-C249-9A61-5129DF5E8C36}">
      <dgm:prSet phldrT="[Text]"/>
      <dgm:spPr/>
      <dgm:t>
        <a:bodyPr/>
        <a:lstStyle/>
        <a:p>
          <a:r>
            <a:rPr lang="en-US" dirty="0">
              <a:effectLst/>
            </a:rPr>
            <a:t>Overlay the T1 and FA map</a:t>
          </a:r>
        </a:p>
      </dgm:t>
    </dgm:pt>
    <dgm:pt modelId="{523E546C-ACC0-4244-9D5B-D4E0805F8AF4}" type="parTrans" cxnId="{813A271C-F0D8-7B42-8FA9-B007023886C6}">
      <dgm:prSet/>
      <dgm:spPr/>
      <dgm:t>
        <a:bodyPr/>
        <a:lstStyle/>
        <a:p>
          <a:endParaRPr lang="en-US">
            <a:effectLst>
              <a:reflection blurRad="6350" stA="60000" endA="900" endPos="60000" dist="60007" dir="5400000" sy="-100000" algn="bl" rotWithShape="0"/>
            </a:effectLst>
          </a:endParaRPr>
        </a:p>
      </dgm:t>
    </dgm:pt>
    <dgm:pt modelId="{D385BB90-2255-4143-A61B-63C4B3D16399}" type="sibTrans" cxnId="{813A271C-F0D8-7B42-8FA9-B007023886C6}">
      <dgm:prSet/>
      <dgm:spPr/>
      <dgm:t>
        <a:bodyPr/>
        <a:lstStyle/>
        <a:p>
          <a:endParaRPr lang="en-US">
            <a:effectLst>
              <a:reflection blurRad="6350" stA="60000" endA="900" endPos="60000" dist="60007" dir="5400000" sy="-100000" algn="bl" rotWithShape="0"/>
            </a:effectLst>
          </a:endParaRPr>
        </a:p>
      </dgm:t>
    </dgm:pt>
    <dgm:pt modelId="{97097487-E1B6-9A46-89F4-6478220786E4}">
      <dgm:prSet phldrT="[Text]"/>
      <dgm:spPr/>
      <dgm:t>
        <a:bodyPr/>
        <a:lstStyle/>
        <a:p>
          <a:r>
            <a:rPr lang="en-US" dirty="0">
              <a:effectLst/>
            </a:rPr>
            <a:t>Threshold the FA map to .3000</a:t>
          </a:r>
        </a:p>
      </dgm:t>
    </dgm:pt>
    <dgm:pt modelId="{23CA862A-66A1-4E4C-8829-78874B4C76CD}" type="parTrans" cxnId="{02144E9D-B81C-D74E-BCD1-DDA0E80C7C85}">
      <dgm:prSet/>
      <dgm:spPr/>
      <dgm:t>
        <a:bodyPr/>
        <a:lstStyle/>
        <a:p>
          <a:endParaRPr lang="en-US">
            <a:effectLst>
              <a:reflection blurRad="6350" stA="60000" endA="900" endPos="60000" dist="60007" dir="5400000" sy="-100000" algn="bl" rotWithShape="0"/>
            </a:effectLst>
          </a:endParaRPr>
        </a:p>
      </dgm:t>
    </dgm:pt>
    <dgm:pt modelId="{6D86D223-70A3-F740-897B-16FE8A68FA4D}" type="sibTrans" cxnId="{02144E9D-B81C-D74E-BCD1-DDA0E80C7C85}">
      <dgm:prSet/>
      <dgm:spPr/>
      <dgm:t>
        <a:bodyPr/>
        <a:lstStyle/>
        <a:p>
          <a:endParaRPr lang="en-US">
            <a:effectLst>
              <a:reflection blurRad="6350" stA="60000" endA="900" endPos="60000" dist="60007" dir="5400000" sy="-100000" algn="bl" rotWithShape="0"/>
            </a:effectLst>
          </a:endParaRPr>
        </a:p>
      </dgm:t>
    </dgm:pt>
    <dgm:pt modelId="{C6F7D7B1-50FC-804C-905D-C86AB3F0D50C}">
      <dgm:prSet phldrT="[Text]"/>
      <dgm:spPr/>
      <dgm:t>
        <a:bodyPr/>
        <a:lstStyle/>
        <a:p>
          <a:r>
            <a:rPr lang="en-US" dirty="0">
              <a:effectLst/>
            </a:rPr>
            <a:t>Grow the segmentation and finalize masks</a:t>
          </a:r>
        </a:p>
      </dgm:t>
    </dgm:pt>
    <dgm:pt modelId="{886FB0AD-3492-6D45-BC7A-D562E5E23998}" type="parTrans" cxnId="{DFC6277A-424C-064B-8EC8-C4AD78188BF6}">
      <dgm:prSet/>
      <dgm:spPr/>
      <dgm:t>
        <a:bodyPr/>
        <a:lstStyle/>
        <a:p>
          <a:endParaRPr lang="en-US">
            <a:effectLst>
              <a:reflection blurRad="6350" stA="60000" endA="900" endPos="60000" dist="60007" dir="5400000" sy="-100000" algn="bl" rotWithShape="0"/>
            </a:effectLst>
          </a:endParaRPr>
        </a:p>
      </dgm:t>
    </dgm:pt>
    <dgm:pt modelId="{FB46A558-F4B9-1A42-AC14-B8F1E906EF20}" type="sibTrans" cxnId="{DFC6277A-424C-064B-8EC8-C4AD78188BF6}">
      <dgm:prSet/>
      <dgm:spPr/>
      <dgm:t>
        <a:bodyPr/>
        <a:lstStyle/>
        <a:p>
          <a:endParaRPr lang="en-US">
            <a:effectLst>
              <a:reflection blurRad="6350" stA="60000" endA="900" endPos="60000" dist="60007" dir="5400000" sy="-100000" algn="bl" rotWithShape="0"/>
            </a:effectLst>
          </a:endParaRPr>
        </a:p>
      </dgm:t>
    </dgm:pt>
    <dgm:pt modelId="{EB0F6873-CB3F-534C-9F9B-FA113ED5860A}">
      <dgm:prSet phldrT="[Text]"/>
      <dgm:spPr/>
      <dgm:t>
        <a:bodyPr/>
        <a:lstStyle/>
        <a:p>
          <a:r>
            <a:rPr lang="en-US"/>
            <a:t>Use ROI masks to Extract FA, MWF, AND BPF values from White Matter</a:t>
          </a:r>
          <a:endParaRPr lang="en-US" dirty="0">
            <a:effectLst/>
          </a:endParaRPr>
        </a:p>
      </dgm:t>
    </dgm:pt>
    <dgm:pt modelId="{3BDD95A9-822B-0149-BB90-50FCA1BC0A92}" type="parTrans" cxnId="{843DDBCC-7E7B-3D4B-ACC9-94488B7846D2}">
      <dgm:prSet/>
      <dgm:spPr/>
      <dgm:t>
        <a:bodyPr/>
        <a:lstStyle/>
        <a:p>
          <a:endParaRPr lang="en-US">
            <a:effectLst>
              <a:reflection blurRad="6350" stA="60000" endA="900" endPos="60000" dist="60007" dir="5400000" sy="-100000" algn="bl" rotWithShape="0"/>
            </a:effectLst>
          </a:endParaRPr>
        </a:p>
      </dgm:t>
    </dgm:pt>
    <dgm:pt modelId="{4DCE1B03-9D09-8543-9F15-EEBA54BE6734}" type="sibTrans" cxnId="{843DDBCC-7E7B-3D4B-ACC9-94488B7846D2}">
      <dgm:prSet/>
      <dgm:spPr/>
      <dgm:t>
        <a:bodyPr/>
        <a:lstStyle/>
        <a:p>
          <a:endParaRPr lang="en-US">
            <a:effectLst>
              <a:reflection blurRad="6350" stA="60000" endA="900" endPos="60000" dist="60007" dir="5400000" sy="-100000" algn="bl" rotWithShape="0"/>
            </a:effectLst>
          </a:endParaRPr>
        </a:p>
      </dgm:t>
    </dgm:pt>
    <dgm:pt modelId="{B7A809BF-2CD9-A748-8305-3013FD90ADB3}" type="pres">
      <dgm:prSet presAssocID="{60405D03-7D13-D549-9695-036267AF23A4}" presName="Name0" presStyleCnt="0">
        <dgm:presLayoutVars>
          <dgm:chPref val="3"/>
          <dgm:dir/>
          <dgm:animLvl val="lvl"/>
          <dgm:resizeHandles/>
        </dgm:presLayoutVars>
      </dgm:prSet>
      <dgm:spPr/>
    </dgm:pt>
    <dgm:pt modelId="{5D3DD67E-0ABB-2440-B44E-B2D289883466}" type="pres">
      <dgm:prSet presAssocID="{F7059A47-9692-C249-9A61-5129DF5E8C36}" presName="horFlow" presStyleCnt="0"/>
      <dgm:spPr/>
    </dgm:pt>
    <dgm:pt modelId="{27C4F828-BFEE-4B45-8228-DBCD1ED0E1E0}" type="pres">
      <dgm:prSet presAssocID="{F7059A47-9692-C249-9A61-5129DF5E8C36}" presName="bigChev" presStyleLbl="node1" presStyleIdx="0" presStyleCnt="4" custScaleX="90741" custScaleY="94730" custLinFactNeighborX="-381" custLinFactNeighborY="5109"/>
      <dgm:spPr/>
    </dgm:pt>
    <dgm:pt modelId="{3852C5CE-2299-F74E-88B7-A624EBD4556D}" type="pres">
      <dgm:prSet presAssocID="{F7059A47-9692-C249-9A61-5129DF5E8C36}" presName="vSp" presStyleCnt="0"/>
      <dgm:spPr/>
    </dgm:pt>
    <dgm:pt modelId="{0A70EB0E-149B-A945-848F-8D101FCED27C}" type="pres">
      <dgm:prSet presAssocID="{97097487-E1B6-9A46-89F4-6478220786E4}" presName="horFlow" presStyleCnt="0"/>
      <dgm:spPr/>
    </dgm:pt>
    <dgm:pt modelId="{70E2E463-9C28-B044-AB32-B3A315683972}" type="pres">
      <dgm:prSet presAssocID="{97097487-E1B6-9A46-89F4-6478220786E4}" presName="bigChev" presStyleLbl="node1" presStyleIdx="1" presStyleCnt="4" custScaleX="90031" custScaleY="85732" custLinFactNeighborX="1550" custLinFactNeighborY="9850"/>
      <dgm:spPr/>
    </dgm:pt>
    <dgm:pt modelId="{FFCF3B7A-CC08-CD41-B854-4F268EB409A2}" type="pres">
      <dgm:prSet presAssocID="{97097487-E1B6-9A46-89F4-6478220786E4}" presName="vSp" presStyleCnt="0"/>
      <dgm:spPr/>
    </dgm:pt>
    <dgm:pt modelId="{7B378CE8-DC56-454E-975C-98CDE8DF450D}" type="pres">
      <dgm:prSet presAssocID="{C6F7D7B1-50FC-804C-905D-C86AB3F0D50C}" presName="horFlow" presStyleCnt="0"/>
      <dgm:spPr/>
    </dgm:pt>
    <dgm:pt modelId="{E341B8AE-5001-8B4D-A624-B2C2FB67C9D6}" type="pres">
      <dgm:prSet presAssocID="{C6F7D7B1-50FC-804C-905D-C86AB3F0D50C}" presName="bigChev" presStyleLbl="node1" presStyleIdx="2" presStyleCnt="4" custScaleX="92329" custScaleY="81709" custLinFactNeighborX="1788" custLinFactNeighborY="14556"/>
      <dgm:spPr/>
    </dgm:pt>
    <dgm:pt modelId="{8E39EF4A-3D23-044A-A1E3-C9991A94F13C}" type="pres">
      <dgm:prSet presAssocID="{C6F7D7B1-50FC-804C-905D-C86AB3F0D50C}" presName="vSp" presStyleCnt="0"/>
      <dgm:spPr/>
    </dgm:pt>
    <dgm:pt modelId="{3470A685-A23C-C547-9104-00E4D9647427}" type="pres">
      <dgm:prSet presAssocID="{EB0F6873-CB3F-534C-9F9B-FA113ED5860A}" presName="horFlow" presStyleCnt="0"/>
      <dgm:spPr/>
    </dgm:pt>
    <dgm:pt modelId="{53D2C73B-BC87-2A47-B431-D78822227E2D}" type="pres">
      <dgm:prSet presAssocID="{EB0F6873-CB3F-534C-9F9B-FA113ED5860A}" presName="bigChev" presStyleLbl="node1" presStyleIdx="3" presStyleCnt="4" custScaleX="92421" custScaleY="91573" custLinFactNeighborX="-4" custLinFactNeighborY="20291"/>
      <dgm:spPr/>
    </dgm:pt>
  </dgm:ptLst>
  <dgm:cxnLst>
    <dgm:cxn modelId="{1C37B50D-01ED-4441-A7F0-2A02E4DB9143}" type="presOf" srcId="{F7059A47-9692-C249-9A61-5129DF5E8C36}" destId="{27C4F828-BFEE-4B45-8228-DBCD1ED0E1E0}" srcOrd="0" destOrd="0" presId="urn:microsoft.com/office/officeart/2005/8/layout/lProcess3"/>
    <dgm:cxn modelId="{813A271C-F0D8-7B42-8FA9-B007023886C6}" srcId="{60405D03-7D13-D549-9695-036267AF23A4}" destId="{F7059A47-9692-C249-9A61-5129DF5E8C36}" srcOrd="0" destOrd="0" parTransId="{523E546C-ACC0-4244-9D5B-D4E0805F8AF4}" sibTransId="{D385BB90-2255-4143-A61B-63C4B3D16399}"/>
    <dgm:cxn modelId="{322F8933-36DD-574A-9097-3B47D0C8293E}" type="presOf" srcId="{60405D03-7D13-D549-9695-036267AF23A4}" destId="{B7A809BF-2CD9-A748-8305-3013FD90ADB3}" srcOrd="0" destOrd="0" presId="urn:microsoft.com/office/officeart/2005/8/layout/lProcess3"/>
    <dgm:cxn modelId="{DFC6277A-424C-064B-8EC8-C4AD78188BF6}" srcId="{60405D03-7D13-D549-9695-036267AF23A4}" destId="{C6F7D7B1-50FC-804C-905D-C86AB3F0D50C}" srcOrd="2" destOrd="0" parTransId="{886FB0AD-3492-6D45-BC7A-D562E5E23998}" sibTransId="{FB46A558-F4B9-1A42-AC14-B8F1E906EF20}"/>
    <dgm:cxn modelId="{441AC17D-DD01-894C-8F5B-1C2A2E7F0D69}" type="presOf" srcId="{EB0F6873-CB3F-534C-9F9B-FA113ED5860A}" destId="{53D2C73B-BC87-2A47-B431-D78822227E2D}" srcOrd="0" destOrd="0" presId="urn:microsoft.com/office/officeart/2005/8/layout/lProcess3"/>
    <dgm:cxn modelId="{02144E9D-B81C-D74E-BCD1-DDA0E80C7C85}" srcId="{60405D03-7D13-D549-9695-036267AF23A4}" destId="{97097487-E1B6-9A46-89F4-6478220786E4}" srcOrd="1" destOrd="0" parTransId="{23CA862A-66A1-4E4C-8829-78874B4C76CD}" sibTransId="{6D86D223-70A3-F740-897B-16FE8A68FA4D}"/>
    <dgm:cxn modelId="{6613D2A9-B99C-0740-A74A-7C5604B5401C}" type="presOf" srcId="{97097487-E1B6-9A46-89F4-6478220786E4}" destId="{70E2E463-9C28-B044-AB32-B3A315683972}" srcOrd="0" destOrd="0" presId="urn:microsoft.com/office/officeart/2005/8/layout/lProcess3"/>
    <dgm:cxn modelId="{843DDBCC-7E7B-3D4B-ACC9-94488B7846D2}" srcId="{60405D03-7D13-D549-9695-036267AF23A4}" destId="{EB0F6873-CB3F-534C-9F9B-FA113ED5860A}" srcOrd="3" destOrd="0" parTransId="{3BDD95A9-822B-0149-BB90-50FCA1BC0A92}" sibTransId="{4DCE1B03-9D09-8543-9F15-EEBA54BE6734}"/>
    <dgm:cxn modelId="{D064F0D1-6DCF-BE4A-9D3F-5924F9515286}" type="presOf" srcId="{C6F7D7B1-50FC-804C-905D-C86AB3F0D50C}" destId="{E341B8AE-5001-8B4D-A624-B2C2FB67C9D6}" srcOrd="0" destOrd="0" presId="urn:microsoft.com/office/officeart/2005/8/layout/lProcess3"/>
    <dgm:cxn modelId="{324E11DA-D186-6248-AA45-EEEDEDBFD833}" type="presParOf" srcId="{B7A809BF-2CD9-A748-8305-3013FD90ADB3}" destId="{5D3DD67E-0ABB-2440-B44E-B2D289883466}" srcOrd="0" destOrd="0" presId="urn:microsoft.com/office/officeart/2005/8/layout/lProcess3"/>
    <dgm:cxn modelId="{F23B38FD-B4E5-094F-B03C-C90300DA7BEA}" type="presParOf" srcId="{5D3DD67E-0ABB-2440-B44E-B2D289883466}" destId="{27C4F828-BFEE-4B45-8228-DBCD1ED0E1E0}" srcOrd="0" destOrd="0" presId="urn:microsoft.com/office/officeart/2005/8/layout/lProcess3"/>
    <dgm:cxn modelId="{3705EB63-8AB0-F84B-A2A6-B775ABD41390}" type="presParOf" srcId="{B7A809BF-2CD9-A748-8305-3013FD90ADB3}" destId="{3852C5CE-2299-F74E-88B7-A624EBD4556D}" srcOrd="1" destOrd="0" presId="urn:microsoft.com/office/officeart/2005/8/layout/lProcess3"/>
    <dgm:cxn modelId="{5855C4A0-2FFF-1241-A9F6-D00883CAFBA9}" type="presParOf" srcId="{B7A809BF-2CD9-A748-8305-3013FD90ADB3}" destId="{0A70EB0E-149B-A945-848F-8D101FCED27C}" srcOrd="2" destOrd="0" presId="urn:microsoft.com/office/officeart/2005/8/layout/lProcess3"/>
    <dgm:cxn modelId="{BA482E24-9539-6349-A49A-666142C8F07E}" type="presParOf" srcId="{0A70EB0E-149B-A945-848F-8D101FCED27C}" destId="{70E2E463-9C28-B044-AB32-B3A315683972}" srcOrd="0" destOrd="0" presId="urn:microsoft.com/office/officeart/2005/8/layout/lProcess3"/>
    <dgm:cxn modelId="{1DB83F7E-7301-BE43-9F5D-FBEC11CBD776}" type="presParOf" srcId="{B7A809BF-2CD9-A748-8305-3013FD90ADB3}" destId="{FFCF3B7A-CC08-CD41-B854-4F268EB409A2}" srcOrd="3" destOrd="0" presId="urn:microsoft.com/office/officeart/2005/8/layout/lProcess3"/>
    <dgm:cxn modelId="{7CE18B29-2B50-2D4A-A5AF-554F22B9F6D6}" type="presParOf" srcId="{B7A809BF-2CD9-A748-8305-3013FD90ADB3}" destId="{7B378CE8-DC56-454E-975C-98CDE8DF450D}" srcOrd="4" destOrd="0" presId="urn:microsoft.com/office/officeart/2005/8/layout/lProcess3"/>
    <dgm:cxn modelId="{6BC7D9E1-D080-B445-9E87-798DB2D47E88}" type="presParOf" srcId="{7B378CE8-DC56-454E-975C-98CDE8DF450D}" destId="{E341B8AE-5001-8B4D-A624-B2C2FB67C9D6}" srcOrd="0" destOrd="0" presId="urn:microsoft.com/office/officeart/2005/8/layout/lProcess3"/>
    <dgm:cxn modelId="{85686921-62F5-384A-BBC8-10786142DB6F}" type="presParOf" srcId="{B7A809BF-2CD9-A748-8305-3013FD90ADB3}" destId="{8E39EF4A-3D23-044A-A1E3-C9991A94F13C}" srcOrd="5" destOrd="0" presId="urn:microsoft.com/office/officeart/2005/8/layout/lProcess3"/>
    <dgm:cxn modelId="{1E77C898-392A-2A4B-93F5-B538A15D7C25}" type="presParOf" srcId="{B7A809BF-2CD9-A748-8305-3013FD90ADB3}" destId="{3470A685-A23C-C547-9104-00E4D9647427}" srcOrd="6" destOrd="0" presId="urn:microsoft.com/office/officeart/2005/8/layout/lProcess3"/>
    <dgm:cxn modelId="{746B3A47-E9C7-F44C-9684-DFD37CEA4B0B}" type="presParOf" srcId="{3470A685-A23C-C547-9104-00E4D9647427}" destId="{53D2C73B-BC87-2A47-B431-D78822227E2D}" srcOrd="0" destOrd="0" presId="urn:microsoft.com/office/officeart/2005/8/layout/lProcess3"/>
  </dgm:cxnLst>
  <dgm:bg>
    <a:noFill/>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F828-BFEE-4B45-8228-DBCD1ED0E1E0}">
      <dsp:nvSpPr>
        <dsp:cNvPr id="0" name=""/>
        <dsp:cNvSpPr/>
      </dsp:nvSpPr>
      <dsp:spPr>
        <a:xfrm>
          <a:off x="212494" y="702269"/>
          <a:ext cx="5657022" cy="2362282"/>
        </a:xfrm>
        <a:prstGeom prst="chevr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effectLst/>
            </a:rPr>
            <a:t>Overlay the T1 and FA map</a:t>
          </a:r>
        </a:p>
      </dsp:txBody>
      <dsp:txXfrm>
        <a:off x="1393635" y="702269"/>
        <a:ext cx="3294740" cy="2362282"/>
      </dsp:txXfrm>
    </dsp:sp>
    <dsp:sp modelId="{70E2E463-9C28-B044-AB32-B3A315683972}">
      <dsp:nvSpPr>
        <dsp:cNvPr id="0" name=""/>
        <dsp:cNvSpPr/>
      </dsp:nvSpPr>
      <dsp:spPr>
        <a:xfrm>
          <a:off x="332877" y="3531896"/>
          <a:ext cx="5612759" cy="2137899"/>
        </a:xfrm>
        <a:prstGeom prst="chevron">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effectLst/>
            </a:rPr>
            <a:t>Threshold the FA map to .3000</a:t>
          </a:r>
        </a:p>
      </dsp:txBody>
      <dsp:txXfrm>
        <a:off x="1401827" y="3531896"/>
        <a:ext cx="3474860" cy="2137899"/>
      </dsp:txXfrm>
    </dsp:sp>
    <dsp:sp modelId="{E341B8AE-5001-8B4D-A624-B2C2FB67C9D6}">
      <dsp:nvSpPr>
        <dsp:cNvPr id="0" name=""/>
        <dsp:cNvSpPr/>
      </dsp:nvSpPr>
      <dsp:spPr>
        <a:xfrm>
          <a:off x="347715" y="6136267"/>
          <a:ext cx="5756022" cy="2037577"/>
        </a:xfrm>
        <a:prstGeom prst="chevron">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dirty="0">
              <a:effectLst/>
            </a:rPr>
            <a:t>Grow the segmentation and finalize masks</a:t>
          </a:r>
        </a:p>
      </dsp:txBody>
      <dsp:txXfrm>
        <a:off x="1366504" y="6136267"/>
        <a:ext cx="3718445" cy="2037577"/>
      </dsp:txXfrm>
    </dsp:sp>
    <dsp:sp modelId="{53D2C73B-BC87-2A47-B431-D78822227E2D}">
      <dsp:nvSpPr>
        <dsp:cNvPr id="0" name=""/>
        <dsp:cNvSpPr/>
      </dsp:nvSpPr>
      <dsp:spPr>
        <a:xfrm>
          <a:off x="235997" y="8665977"/>
          <a:ext cx="5761758" cy="2283556"/>
        </a:xfrm>
        <a:prstGeom prst="chevron">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450" tIns="22225" rIns="0" bIns="22225" numCol="1" spcCol="1270" anchor="ctr" anchorCtr="0">
          <a:noAutofit/>
        </a:bodyPr>
        <a:lstStyle/>
        <a:p>
          <a:pPr marL="0" lvl="0" indent="0" algn="ctr" defTabSz="1555750">
            <a:lnSpc>
              <a:spcPct val="90000"/>
            </a:lnSpc>
            <a:spcBef>
              <a:spcPct val="0"/>
            </a:spcBef>
            <a:spcAft>
              <a:spcPct val="35000"/>
            </a:spcAft>
            <a:buNone/>
          </a:pPr>
          <a:r>
            <a:rPr lang="en-US" sz="3500" kern="1200"/>
            <a:t>Use ROI masks to Extract FA, MWF, AND BPF values from White Matter</a:t>
          </a:r>
          <a:endParaRPr lang="en-US" sz="3500" kern="1200" dirty="0">
            <a:effectLst/>
          </a:endParaRPr>
        </a:p>
      </dsp:txBody>
      <dsp:txXfrm>
        <a:off x="1377775" y="8665977"/>
        <a:ext cx="3478202" cy="2283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A9DA5-CBC5-504E-81CC-F2E03D667641}" type="datetimeFigureOut">
              <a:rPr lang="en-US" smtClean="0"/>
              <a:t>7/20/21</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EBD3A-627D-A545-85AB-1EF5ED3EB0C6}" type="slidenum">
              <a:rPr lang="en-US" smtClean="0"/>
              <a:t>‹#›</a:t>
            </a:fld>
            <a:endParaRPr lang="en-US"/>
          </a:p>
        </p:txBody>
      </p:sp>
    </p:spTree>
    <p:extLst>
      <p:ext uri="{BB962C8B-B14F-4D97-AF65-F5344CB8AC3E}">
        <p14:creationId xmlns:p14="http://schemas.microsoft.com/office/powerpoint/2010/main" val="195110836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Billboard Poster 1.5</a:t>
            </a:r>
          </a:p>
        </p:txBody>
      </p:sp>
      <p:sp>
        <p:nvSpPr>
          <p:cNvPr id="4" name="Slide Number Placeholder 3"/>
          <p:cNvSpPr>
            <a:spLocks noGrp="1"/>
          </p:cNvSpPr>
          <p:nvPr>
            <p:ph type="sldNum" sz="quarter" idx="5"/>
          </p:nvPr>
        </p:nvSpPr>
        <p:spPr/>
        <p:txBody>
          <a:bodyPr/>
          <a:lstStyle/>
          <a:p>
            <a:fld id="{E14EBD3A-627D-A545-85AB-1EF5ED3EB0C6}" type="slidenum">
              <a:rPr lang="en-US" smtClean="0"/>
              <a:t>1</a:t>
            </a:fld>
            <a:endParaRPr lang="en-US"/>
          </a:p>
        </p:txBody>
      </p:sp>
    </p:spTree>
    <p:extLst>
      <p:ext uri="{BB962C8B-B14F-4D97-AF65-F5344CB8AC3E}">
        <p14:creationId xmlns:p14="http://schemas.microsoft.com/office/powerpoint/2010/main" val="371212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6E640F-8A3E-C646-BBC4-69F7C1B2C0BD}"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203074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E640F-8A3E-C646-BBC4-69F7C1B2C0BD}"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1627028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E640F-8A3E-C646-BBC4-69F7C1B2C0BD}"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414010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E640F-8A3E-C646-BBC4-69F7C1B2C0BD}"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164233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6E640F-8A3E-C646-BBC4-69F7C1B2C0BD}"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364341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6E640F-8A3E-C646-BBC4-69F7C1B2C0BD}"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1849420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6E640F-8A3E-C646-BBC4-69F7C1B2C0BD}" type="datetimeFigureOut">
              <a:rPr lang="en-US" smtClean="0"/>
              <a:t>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2001809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6E640F-8A3E-C646-BBC4-69F7C1B2C0BD}" type="datetimeFigureOut">
              <a:rPr lang="en-US" smtClean="0"/>
              <a:t>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3612131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6E640F-8A3E-C646-BBC4-69F7C1B2C0BD}" type="datetimeFigureOut">
              <a:rPr lang="en-US" smtClean="0"/>
              <a:t>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96741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E06E640F-8A3E-C646-BBC4-69F7C1B2C0BD}"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328585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E06E640F-8A3E-C646-BBC4-69F7C1B2C0BD}"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D3C29-84F9-3A4C-83C3-AE0D3192542D}" type="slidenum">
              <a:rPr lang="en-US" smtClean="0"/>
              <a:t>‹#›</a:t>
            </a:fld>
            <a:endParaRPr lang="en-US"/>
          </a:p>
        </p:txBody>
      </p:sp>
    </p:spTree>
    <p:extLst>
      <p:ext uri="{BB962C8B-B14F-4D97-AF65-F5344CB8AC3E}">
        <p14:creationId xmlns:p14="http://schemas.microsoft.com/office/powerpoint/2010/main" val="255835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E06E640F-8A3E-C646-BBC4-69F7C1B2C0BD}" type="datetimeFigureOut">
              <a:rPr lang="en-US" smtClean="0"/>
              <a:t>7/20/21</a:t>
            </a:fld>
            <a:endParaRPr lang="en-US"/>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0F4D3C29-84F9-3A4C-83C3-AE0D3192542D}" type="slidenum">
              <a:rPr lang="en-US" smtClean="0"/>
              <a:t>‹#›</a:t>
            </a:fld>
            <a:endParaRPr lang="en-US"/>
          </a:p>
        </p:txBody>
      </p:sp>
    </p:spTree>
    <p:extLst>
      <p:ext uri="{BB962C8B-B14F-4D97-AF65-F5344CB8AC3E}">
        <p14:creationId xmlns:p14="http://schemas.microsoft.com/office/powerpoint/2010/main" val="2340118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ommons.wikimedia.org/wiki/File:Neuron_with_oligodendrocyte_and_myelin_sheath-2.svg" TargetMode="External"/><Relationship Id="rId13" Type="http://schemas.openxmlformats.org/officeDocument/2006/relationships/image" Target="../media/image10.jpeg"/><Relationship Id="rId18" Type="http://schemas.openxmlformats.org/officeDocument/2006/relationships/diagramQuickStyle" Target="../diagrams/quickStyle1.xml"/><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9.jpeg"/><Relationship Id="rId17" Type="http://schemas.openxmlformats.org/officeDocument/2006/relationships/diagramLayout" Target="../diagrams/layout1.xml"/><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eg"/><Relationship Id="rId24"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12.jpeg"/><Relationship Id="rId23" Type="http://schemas.openxmlformats.org/officeDocument/2006/relationships/image" Target="../media/image15.png"/><Relationship Id="rId10" Type="http://schemas.openxmlformats.org/officeDocument/2006/relationships/image" Target="../media/image7.jpeg"/><Relationship Id="rId19"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11.gif"/><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6">
                <a:lumMod val="40000"/>
                <a:lumOff val="60000"/>
              </a:schemeClr>
            </a:gs>
            <a:gs pos="50000">
              <a:schemeClr val="accent6">
                <a:lumMod val="95000"/>
                <a:lumOff val="5000"/>
              </a:schemeClr>
            </a:gs>
            <a:gs pos="94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CCA4CCB8-A69E-F945-B0A9-48E7055984AA}"/>
              </a:ext>
            </a:extLst>
          </p:cNvPr>
          <p:cNvSpPr/>
          <p:nvPr/>
        </p:nvSpPr>
        <p:spPr>
          <a:xfrm>
            <a:off x="587272" y="24272565"/>
            <a:ext cx="11381088" cy="136982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To</a:t>
            </a:r>
          </a:p>
        </p:txBody>
      </p:sp>
      <p:sp>
        <p:nvSpPr>
          <p:cNvPr id="40" name="Rounded Rectangle 39">
            <a:extLst>
              <a:ext uri="{FF2B5EF4-FFF2-40B4-BE49-F238E27FC236}">
                <a16:creationId xmlns:a16="http://schemas.microsoft.com/office/drawing/2014/main" id="{97E56618-DB3B-3942-A15B-260256174C6B}"/>
              </a:ext>
            </a:extLst>
          </p:cNvPr>
          <p:cNvSpPr/>
          <p:nvPr/>
        </p:nvSpPr>
        <p:spPr>
          <a:xfrm>
            <a:off x="26658639" y="10138577"/>
            <a:ext cx="11158890" cy="64550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To</a:t>
            </a:r>
          </a:p>
        </p:txBody>
      </p:sp>
      <p:sp>
        <p:nvSpPr>
          <p:cNvPr id="38" name="Rounded Rectangle 37">
            <a:extLst>
              <a:ext uri="{FF2B5EF4-FFF2-40B4-BE49-F238E27FC236}">
                <a16:creationId xmlns:a16="http://schemas.microsoft.com/office/drawing/2014/main" id="{F765FFA6-32F3-7F49-AB90-480BFB135D57}"/>
              </a:ext>
            </a:extLst>
          </p:cNvPr>
          <p:cNvSpPr/>
          <p:nvPr/>
        </p:nvSpPr>
        <p:spPr>
          <a:xfrm>
            <a:off x="587271" y="10138577"/>
            <a:ext cx="11333487" cy="12364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Rounded Rectangle 36">
            <a:extLst>
              <a:ext uri="{FF2B5EF4-FFF2-40B4-BE49-F238E27FC236}">
                <a16:creationId xmlns:a16="http://schemas.microsoft.com/office/drawing/2014/main" id="{D922AFC8-AB5D-E54B-8B10-7B962431AA21}"/>
              </a:ext>
            </a:extLst>
          </p:cNvPr>
          <p:cNvSpPr/>
          <p:nvPr/>
        </p:nvSpPr>
        <p:spPr>
          <a:xfrm>
            <a:off x="12594178" y="24579668"/>
            <a:ext cx="13600901" cy="133911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DBF32CE3-8312-2B49-A498-C5FB9DD92E25}"/>
              </a:ext>
            </a:extLst>
          </p:cNvPr>
          <p:cNvSpPr/>
          <p:nvPr/>
        </p:nvSpPr>
        <p:spPr>
          <a:xfrm>
            <a:off x="12381703" y="10138577"/>
            <a:ext cx="13816727" cy="126425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t>
            </a:r>
            <a:br>
              <a:rPr lang="en-US" sz="1800" dirty="0"/>
            </a:br>
            <a:endParaRPr lang="en-US" sz="1800" dirty="0"/>
          </a:p>
        </p:txBody>
      </p:sp>
      <p:sp>
        <p:nvSpPr>
          <p:cNvPr id="2" name="TextBox 1">
            <a:extLst>
              <a:ext uri="{FF2B5EF4-FFF2-40B4-BE49-F238E27FC236}">
                <a16:creationId xmlns:a16="http://schemas.microsoft.com/office/drawing/2014/main" id="{A3117FE2-978D-A949-83D8-DB6FA2F041A3}"/>
              </a:ext>
            </a:extLst>
          </p:cNvPr>
          <p:cNvSpPr txBox="1"/>
          <p:nvPr/>
        </p:nvSpPr>
        <p:spPr>
          <a:xfrm>
            <a:off x="582356" y="628937"/>
            <a:ext cx="37230258" cy="7786747"/>
          </a:xfrm>
          <a:prstGeom prst="rect">
            <a:avLst/>
          </a:prstGeom>
          <a:solidFill>
            <a:schemeClr val="bg1"/>
          </a:solidFill>
        </p:spPr>
        <p:txBody>
          <a:bodyPr wrap="square" rtlCol="0" anchor="ctr">
            <a:spAutoFit/>
          </a:bodyPr>
          <a:lstStyle/>
          <a:p>
            <a:pPr algn="ctr" fontAlgn="ctr"/>
            <a:r>
              <a:rPr lang="en-US" sz="15000" dirty="0"/>
              <a:t>Scrutinizing the effects of normal aging on Bonnet Macaque’s white matter</a:t>
            </a:r>
          </a:p>
          <a:p>
            <a:pPr algn="ctr"/>
            <a:endParaRPr lang="en-US" sz="20000" b="1" dirty="0"/>
          </a:p>
        </p:txBody>
      </p:sp>
      <p:sp>
        <p:nvSpPr>
          <p:cNvPr id="3" name="TextBox 2">
            <a:extLst>
              <a:ext uri="{FF2B5EF4-FFF2-40B4-BE49-F238E27FC236}">
                <a16:creationId xmlns:a16="http://schemas.microsoft.com/office/drawing/2014/main" id="{C23EF491-ADDE-584E-BEB0-E4EFDB5AEF55}"/>
              </a:ext>
            </a:extLst>
          </p:cNvPr>
          <p:cNvSpPr txBox="1"/>
          <p:nvPr/>
        </p:nvSpPr>
        <p:spPr>
          <a:xfrm>
            <a:off x="587271" y="5281448"/>
            <a:ext cx="37225343" cy="3141530"/>
          </a:xfrm>
          <a:prstGeom prst="rect">
            <a:avLst/>
          </a:prstGeom>
          <a:gradFill flip="none" rotWithShape="1">
            <a:gsLst>
              <a:gs pos="0">
                <a:schemeClr val="accent3">
                  <a:lumMod val="0"/>
                  <a:lumOff val="100000"/>
                </a:schemeClr>
              </a:gs>
              <a:gs pos="0">
                <a:schemeClr val="accent3">
                  <a:lumMod val="0"/>
                  <a:lumOff val="100000"/>
                </a:schemeClr>
              </a:gs>
              <a:gs pos="100000">
                <a:schemeClr val="accent3">
                  <a:lumMod val="100000"/>
                </a:schemeClr>
              </a:gs>
            </a:gsLst>
            <a:path path="circle">
              <a:fillToRect l="50000" t="-80000" r="50000" b="180000"/>
            </a:path>
            <a:tileRect/>
          </a:gradFill>
        </p:spPr>
        <p:txBody>
          <a:bodyPr wrap="square" rtlCol="0" anchor="ctr">
            <a:spAutoFit/>
          </a:bodyPr>
          <a:lstStyle/>
          <a:p>
            <a:pPr algn="ctr"/>
            <a:endParaRPr lang="en-US" sz="9600" dirty="0"/>
          </a:p>
        </p:txBody>
      </p:sp>
      <p:sp>
        <p:nvSpPr>
          <p:cNvPr id="4" name="TextBox 3">
            <a:extLst>
              <a:ext uri="{FF2B5EF4-FFF2-40B4-BE49-F238E27FC236}">
                <a16:creationId xmlns:a16="http://schemas.microsoft.com/office/drawing/2014/main" id="{4FB8DED6-A82D-0F49-8C89-AAF2A4CBEBF6}"/>
              </a:ext>
            </a:extLst>
          </p:cNvPr>
          <p:cNvSpPr txBox="1"/>
          <p:nvPr/>
        </p:nvSpPr>
        <p:spPr>
          <a:xfrm>
            <a:off x="2803541" y="5437402"/>
            <a:ext cx="33782000" cy="1200329"/>
          </a:xfrm>
          <a:prstGeom prst="rect">
            <a:avLst/>
          </a:prstGeom>
          <a:noFill/>
        </p:spPr>
        <p:txBody>
          <a:bodyPr wrap="square" rtlCol="0" anchor="ctr">
            <a:spAutoFit/>
          </a:bodyPr>
          <a:lstStyle/>
          <a:p>
            <a:pPr algn="ctr"/>
            <a:r>
              <a:rPr lang="en-US" sz="7200" dirty="0"/>
              <a:t>Eric Foiryolo</a:t>
            </a:r>
            <a:r>
              <a:rPr lang="en-US" sz="7200" baseline="30000" dirty="0"/>
              <a:t>1</a:t>
            </a:r>
            <a:r>
              <a:rPr lang="en-US" sz="7200" dirty="0"/>
              <a:t>, Laurel Dieckhaus</a:t>
            </a:r>
            <a:r>
              <a:rPr lang="en-US" sz="7200" baseline="30000" dirty="0"/>
              <a:t>2</a:t>
            </a:r>
            <a:r>
              <a:rPr lang="en-US" sz="7200" dirty="0"/>
              <a:t>, Elizabeth Hutchinson</a:t>
            </a:r>
            <a:r>
              <a:rPr lang="en-US" sz="7200" baseline="30000" dirty="0"/>
              <a:t>2</a:t>
            </a:r>
            <a:r>
              <a:rPr lang="en-US" sz="7200" dirty="0"/>
              <a:t>, </a:t>
            </a:r>
            <a:r>
              <a:rPr lang="en-US" sz="7200" dirty="0" err="1"/>
              <a:t>Avinash</a:t>
            </a:r>
            <a:r>
              <a:rPr lang="en-US" sz="7200" dirty="0"/>
              <a:t> Murlikrishnan</a:t>
            </a:r>
            <a:r>
              <a:rPr lang="en-US" sz="7200" baseline="30000" dirty="0"/>
              <a:t>1</a:t>
            </a:r>
          </a:p>
        </p:txBody>
      </p:sp>
      <p:sp>
        <p:nvSpPr>
          <p:cNvPr id="5" name="TextBox 4">
            <a:extLst>
              <a:ext uri="{FF2B5EF4-FFF2-40B4-BE49-F238E27FC236}">
                <a16:creationId xmlns:a16="http://schemas.microsoft.com/office/drawing/2014/main" id="{199B4968-5839-2C42-A080-77167D63C452}"/>
              </a:ext>
            </a:extLst>
          </p:cNvPr>
          <p:cNvSpPr txBox="1"/>
          <p:nvPr/>
        </p:nvSpPr>
        <p:spPr>
          <a:xfrm>
            <a:off x="2760184" y="6748006"/>
            <a:ext cx="33782000" cy="1200329"/>
          </a:xfrm>
          <a:prstGeom prst="rect">
            <a:avLst/>
          </a:prstGeom>
          <a:noFill/>
        </p:spPr>
        <p:txBody>
          <a:bodyPr wrap="square" rtlCol="0" anchor="ctr">
            <a:spAutoFit/>
          </a:bodyPr>
          <a:lstStyle/>
          <a:p>
            <a:pPr algn="ctr"/>
            <a:r>
              <a:rPr lang="en-US" sz="7200" baseline="30000" dirty="0"/>
              <a:t>1</a:t>
            </a:r>
            <a:r>
              <a:rPr lang="en-US" sz="7200" dirty="0"/>
              <a:t>KEYS Intern, </a:t>
            </a:r>
            <a:r>
              <a:rPr lang="en-US" sz="7200" baseline="30000" dirty="0"/>
              <a:t>2</a:t>
            </a:r>
            <a:r>
              <a:rPr lang="en-US" sz="7200" dirty="0"/>
              <a:t>University of Arizona Biomedical Engineering Department</a:t>
            </a:r>
          </a:p>
        </p:txBody>
      </p:sp>
      <p:sp>
        <p:nvSpPr>
          <p:cNvPr id="21" name="TextBox 20">
            <a:extLst>
              <a:ext uri="{FF2B5EF4-FFF2-40B4-BE49-F238E27FC236}">
                <a16:creationId xmlns:a16="http://schemas.microsoft.com/office/drawing/2014/main" id="{9663ADD7-C606-C34C-BC9A-FA33DE79C61B}"/>
              </a:ext>
            </a:extLst>
          </p:cNvPr>
          <p:cNvSpPr txBox="1"/>
          <p:nvPr/>
        </p:nvSpPr>
        <p:spPr>
          <a:xfrm>
            <a:off x="872412" y="25086453"/>
            <a:ext cx="10837818" cy="5509200"/>
          </a:xfrm>
          <a:prstGeom prst="rect">
            <a:avLst/>
          </a:prstGeom>
          <a:noFill/>
        </p:spPr>
        <p:txBody>
          <a:bodyPr wrap="square" rtlCol="0">
            <a:spAutoFit/>
          </a:bodyPr>
          <a:lstStyle/>
          <a:p>
            <a:pPr marL="457200" indent="-457200">
              <a:buFont typeface="Arial" panose="020B0604020202020204" pitchFamily="34" charset="0"/>
              <a:buChar char="•"/>
            </a:pPr>
            <a:r>
              <a:rPr lang="en-US" sz="3200" dirty="0"/>
              <a:t>The best way to understand a neurological disease is by looking at normal neurological functions. Normal aging tells us about normal changes that the brain undergoes. </a:t>
            </a:r>
          </a:p>
          <a:p>
            <a:pPr marL="457200" indent="-457200">
              <a:buFont typeface="Arial" panose="020B0604020202020204" pitchFamily="34" charset="0"/>
              <a:buChar char="•"/>
            </a:pPr>
            <a:r>
              <a:rPr lang="en-US" sz="3200" b="1" dirty="0"/>
              <a:t>Objective</a:t>
            </a:r>
            <a:r>
              <a:rPr lang="en-US" sz="3200" dirty="0"/>
              <a:t>: evaluate regions of interest in the brain to determine whether the brain’s structure and function are affected by normal aging</a:t>
            </a:r>
          </a:p>
          <a:p>
            <a:pPr marL="457200" indent="-457200">
              <a:buFont typeface="Arial" panose="020B0604020202020204" pitchFamily="34" charset="0"/>
              <a:buChar char="•"/>
            </a:pPr>
            <a:r>
              <a:rPr lang="en-US" sz="3200" dirty="0"/>
              <a:t>Goal evaluate how normal aging impacts white matter in the brain of Bonnet Macaques</a:t>
            </a:r>
          </a:p>
          <a:p>
            <a:pPr marL="457200" indent="-457200">
              <a:buFont typeface="Arial" panose="020B0604020202020204" pitchFamily="34" charset="0"/>
              <a:buChar char="•"/>
            </a:pPr>
            <a:r>
              <a:rPr lang="en-US" sz="3200" b="1" dirty="0"/>
              <a:t>Previous research</a:t>
            </a:r>
            <a:r>
              <a:rPr lang="en-US" sz="3200" dirty="0"/>
              <a:t>: Provided the rationale for looking at normal aging in human Since primates don’t sporadically develop dementia with respect to normal aging</a:t>
            </a:r>
            <a:endParaRPr lang="en-US" sz="1800" dirty="0"/>
          </a:p>
        </p:txBody>
      </p:sp>
      <p:pic>
        <p:nvPicPr>
          <p:cNvPr id="29" name="Picture 28" descr="Logo&#10;&#10;Description automatically generated">
            <a:extLst>
              <a:ext uri="{FF2B5EF4-FFF2-40B4-BE49-F238E27FC236}">
                <a16:creationId xmlns:a16="http://schemas.microsoft.com/office/drawing/2014/main" id="{1F1B8560-E05E-9E4C-816A-5CBD58F1EF0E}"/>
              </a:ext>
            </a:extLst>
          </p:cNvPr>
          <p:cNvPicPr>
            <a:picLocks noChangeAspect="1"/>
          </p:cNvPicPr>
          <p:nvPr/>
        </p:nvPicPr>
        <p:blipFill>
          <a:blip r:embed="rId3"/>
          <a:stretch>
            <a:fillRect/>
          </a:stretch>
        </p:blipFill>
        <p:spPr>
          <a:xfrm>
            <a:off x="34535954" y="6240448"/>
            <a:ext cx="2996435" cy="1672145"/>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0CC9706D-32A2-4B4C-B68D-E6690619BDD3}"/>
              </a:ext>
            </a:extLst>
          </p:cNvPr>
          <p:cNvPicPr>
            <a:picLocks noChangeAspect="1"/>
          </p:cNvPicPr>
          <p:nvPr/>
        </p:nvPicPr>
        <p:blipFill>
          <a:blip r:embed="rId4"/>
          <a:stretch>
            <a:fillRect/>
          </a:stretch>
        </p:blipFill>
        <p:spPr>
          <a:xfrm>
            <a:off x="32006486" y="1837676"/>
            <a:ext cx="5811043" cy="4365915"/>
          </a:xfrm>
          <a:prstGeom prst="rect">
            <a:avLst/>
          </a:prstGeom>
        </p:spPr>
      </p:pic>
      <p:pic>
        <p:nvPicPr>
          <p:cNvPr id="52" name="Picture 51" descr="Graphical user interface, text&#10;&#10;Description automatically generated with medium confidence">
            <a:extLst>
              <a:ext uri="{FF2B5EF4-FFF2-40B4-BE49-F238E27FC236}">
                <a16:creationId xmlns:a16="http://schemas.microsoft.com/office/drawing/2014/main" id="{D73A9003-2959-EE43-8328-1195190D7A79}"/>
              </a:ext>
            </a:extLst>
          </p:cNvPr>
          <p:cNvPicPr>
            <a:picLocks noChangeAspect="1"/>
          </p:cNvPicPr>
          <p:nvPr/>
        </p:nvPicPr>
        <p:blipFill>
          <a:blip r:embed="rId5"/>
          <a:stretch>
            <a:fillRect/>
          </a:stretch>
        </p:blipFill>
        <p:spPr>
          <a:xfrm>
            <a:off x="688599" y="3165735"/>
            <a:ext cx="6536680" cy="2449475"/>
          </a:xfrm>
          <a:prstGeom prst="rect">
            <a:avLst/>
          </a:prstGeom>
        </p:spPr>
      </p:pic>
      <p:pic>
        <p:nvPicPr>
          <p:cNvPr id="54" name="Picture 53" descr="A picture containing text, sign&#10;&#10;Description automatically generated">
            <a:extLst>
              <a:ext uri="{FF2B5EF4-FFF2-40B4-BE49-F238E27FC236}">
                <a16:creationId xmlns:a16="http://schemas.microsoft.com/office/drawing/2014/main" id="{BB0BB516-3B7F-D344-8A46-324A32E75882}"/>
              </a:ext>
            </a:extLst>
          </p:cNvPr>
          <p:cNvPicPr>
            <a:picLocks noChangeAspect="1"/>
          </p:cNvPicPr>
          <p:nvPr/>
        </p:nvPicPr>
        <p:blipFill>
          <a:blip r:embed="rId6"/>
          <a:stretch>
            <a:fillRect/>
          </a:stretch>
        </p:blipFill>
        <p:spPr>
          <a:xfrm>
            <a:off x="1429395" y="2853640"/>
            <a:ext cx="3543300" cy="825500"/>
          </a:xfrm>
          <a:prstGeom prst="rect">
            <a:avLst/>
          </a:prstGeom>
        </p:spPr>
      </p:pic>
      <p:sp>
        <p:nvSpPr>
          <p:cNvPr id="55" name="TextBox 54">
            <a:extLst>
              <a:ext uri="{FF2B5EF4-FFF2-40B4-BE49-F238E27FC236}">
                <a16:creationId xmlns:a16="http://schemas.microsoft.com/office/drawing/2014/main" id="{1A2AB86C-F469-044D-B542-D3B756549DFB}"/>
              </a:ext>
            </a:extLst>
          </p:cNvPr>
          <p:cNvSpPr txBox="1"/>
          <p:nvPr/>
        </p:nvSpPr>
        <p:spPr>
          <a:xfrm>
            <a:off x="26929080" y="10608471"/>
            <a:ext cx="10671888" cy="6001643"/>
          </a:xfrm>
          <a:prstGeom prst="rect">
            <a:avLst/>
          </a:prstGeom>
          <a:noFill/>
          <a:ln>
            <a:noFill/>
          </a:ln>
        </p:spPr>
        <p:txBody>
          <a:bodyPr wrap="square" rtlCol="0">
            <a:spAutoFit/>
          </a:bodyPr>
          <a:lstStyle/>
          <a:p>
            <a:pPr marL="285750" indent="-285750" fontAlgn="base">
              <a:buFont typeface="Arial" panose="020B0604020202020204" pitchFamily="34" charset="0"/>
              <a:buChar char="•"/>
            </a:pPr>
            <a:r>
              <a:rPr lang="en-US" sz="3200" dirty="0"/>
              <a:t>The research aimed to scrutinize the impact of normal aging on post-mortem Bonnet Macaques white matter</a:t>
            </a:r>
          </a:p>
          <a:p>
            <a:pPr marL="285750" indent="-285750" fontAlgn="base">
              <a:buFont typeface="Arial" panose="020B0604020202020204" pitchFamily="34" charset="0"/>
              <a:buChar char="•"/>
            </a:pPr>
            <a:r>
              <a:rPr lang="en-US" sz="3200" dirty="0"/>
              <a:t>Initially, we hypothesized that the MRI markers, Fractional Anisotropy (FA), Bound Pool Fraction (BPF), and Myelin Water Fraction (MWF) would decrease as a result of aging.</a:t>
            </a:r>
          </a:p>
          <a:p>
            <a:pPr marL="285750" indent="-285750" fontAlgn="base">
              <a:buFont typeface="Arial" panose="020B0604020202020204" pitchFamily="34" charset="0"/>
              <a:buChar char="•"/>
            </a:pPr>
            <a:r>
              <a:rPr lang="en-US" sz="3200" dirty="0"/>
              <a:t> We found no statistical significance between age and the MRI markers of the white matter that was evaluated. </a:t>
            </a:r>
          </a:p>
          <a:p>
            <a:pPr marL="285750" indent="-285750" fontAlgn="base">
              <a:buFont typeface="Arial" panose="020B0604020202020204" pitchFamily="34" charset="0"/>
              <a:buChar char="•"/>
            </a:pPr>
            <a:r>
              <a:rPr lang="en-US" sz="3200" dirty="0"/>
              <a:t>Possible explanation: evaluated the entire white matter region rather than a single tract.</a:t>
            </a:r>
          </a:p>
          <a:p>
            <a:pPr marL="285750" indent="-285750" fontAlgn="base">
              <a:buFont typeface="Arial" panose="020B0604020202020204" pitchFamily="34" charset="0"/>
              <a:buChar char="•"/>
            </a:pPr>
            <a:r>
              <a:rPr lang="en-US" sz="3200" dirty="0"/>
              <a:t>Our results confirm the result of the previous researchers that evaluated white matter volume throughout normal aging.</a:t>
            </a:r>
          </a:p>
        </p:txBody>
      </p:sp>
      <p:pic>
        <p:nvPicPr>
          <p:cNvPr id="65" name="Picture 64" descr="A picture containing text, vector graphics&#10;&#10;Description automatically generated">
            <a:extLst>
              <a:ext uri="{FF2B5EF4-FFF2-40B4-BE49-F238E27FC236}">
                <a16:creationId xmlns:a16="http://schemas.microsoft.com/office/drawing/2014/main" id="{6F0EBC60-53E8-1548-89AB-EF3A81B48F4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132593" y="18054085"/>
            <a:ext cx="5318553" cy="4294529"/>
          </a:xfrm>
          <a:prstGeom prst="rect">
            <a:avLst/>
          </a:prstGeom>
        </p:spPr>
      </p:pic>
      <p:pic>
        <p:nvPicPr>
          <p:cNvPr id="1026" name="Picture 2">
            <a:extLst>
              <a:ext uri="{FF2B5EF4-FFF2-40B4-BE49-F238E27FC236}">
                <a16:creationId xmlns:a16="http://schemas.microsoft.com/office/drawing/2014/main" id="{D1E04082-B3F5-6349-9A99-68B8577B98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52580" y="31248532"/>
            <a:ext cx="6270407" cy="48281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8F20800-A948-EB43-A118-58AF5ACCC861}"/>
              </a:ext>
            </a:extLst>
          </p:cNvPr>
          <p:cNvSpPr txBox="1"/>
          <p:nvPr/>
        </p:nvSpPr>
        <p:spPr>
          <a:xfrm>
            <a:off x="872412" y="11072212"/>
            <a:ext cx="10837818" cy="6986528"/>
          </a:xfrm>
          <a:prstGeom prst="rect">
            <a:avLst/>
          </a:prstGeom>
          <a:noFill/>
        </p:spPr>
        <p:txBody>
          <a:bodyPr wrap="square" rtlCol="0">
            <a:spAutoFit/>
          </a:bodyPr>
          <a:lstStyle/>
          <a:p>
            <a:r>
              <a:rPr lang="en-US" sz="3200" dirty="0"/>
              <a:t>To attain a better understanding of the development of dementia, we evaluated the structural integrity of white matter (WM) in post-mortem Bonnet macaque brains using MRI markers. WM is indicative of communication between brain areas. I developed a protocol to accurately select the WM region for 12 brains. We compared age (months) to multiple MRI markers within the WM regions. Initially, we hypothesized that the MRI maps, Fractional Anisotropy (FA), Bound Pool Fraction (BPF), and Myelin Water Fraction (MWF) would decrease as a result of aging. However, after analysis, no significant correlation between age and MRI metrics that would be indicative of degradation in WM was found. Based on our observations, the structural integrity of white matter appears to remain unchanged with respect to normal aging.</a:t>
            </a:r>
          </a:p>
        </p:txBody>
      </p:sp>
      <p:sp>
        <p:nvSpPr>
          <p:cNvPr id="49" name="Rounded Rectangle 48">
            <a:extLst>
              <a:ext uri="{FF2B5EF4-FFF2-40B4-BE49-F238E27FC236}">
                <a16:creationId xmlns:a16="http://schemas.microsoft.com/office/drawing/2014/main" id="{F11E4AB2-AAA3-BA46-BA56-CCB2187474F0}"/>
              </a:ext>
            </a:extLst>
          </p:cNvPr>
          <p:cNvSpPr/>
          <p:nvPr/>
        </p:nvSpPr>
        <p:spPr>
          <a:xfrm>
            <a:off x="582356" y="8717343"/>
            <a:ext cx="11498954"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Abstract</a:t>
            </a:r>
          </a:p>
        </p:txBody>
      </p:sp>
      <p:sp>
        <p:nvSpPr>
          <p:cNvPr id="43" name="Rounded Rectangle 42">
            <a:extLst>
              <a:ext uri="{FF2B5EF4-FFF2-40B4-BE49-F238E27FC236}">
                <a16:creationId xmlns:a16="http://schemas.microsoft.com/office/drawing/2014/main" id="{83B313BF-905F-4B4F-BD0C-509319BC85A2}"/>
              </a:ext>
            </a:extLst>
          </p:cNvPr>
          <p:cNvSpPr/>
          <p:nvPr/>
        </p:nvSpPr>
        <p:spPr>
          <a:xfrm>
            <a:off x="26558612" y="29809499"/>
            <a:ext cx="11258917" cy="33701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To</a:t>
            </a:r>
          </a:p>
        </p:txBody>
      </p:sp>
      <p:pic>
        <p:nvPicPr>
          <p:cNvPr id="10" name="Picture 9" descr="A picture containing text, X-ray film&#10;&#10;Description automatically generated">
            <a:extLst>
              <a:ext uri="{FF2B5EF4-FFF2-40B4-BE49-F238E27FC236}">
                <a16:creationId xmlns:a16="http://schemas.microsoft.com/office/drawing/2014/main" id="{58672A95-E04A-FD4B-A020-8025221F1510}"/>
              </a:ext>
            </a:extLst>
          </p:cNvPr>
          <p:cNvPicPr>
            <a:picLocks noChangeAspect="1"/>
          </p:cNvPicPr>
          <p:nvPr/>
        </p:nvPicPr>
        <p:blipFill>
          <a:blip r:embed="rId10"/>
          <a:stretch>
            <a:fillRect/>
          </a:stretch>
        </p:blipFill>
        <p:spPr>
          <a:xfrm>
            <a:off x="22351680" y="10906346"/>
            <a:ext cx="3120232" cy="3018147"/>
          </a:xfrm>
          <a:prstGeom prst="rect">
            <a:avLst/>
          </a:prstGeom>
        </p:spPr>
      </p:pic>
      <p:pic>
        <p:nvPicPr>
          <p:cNvPr id="12" name="Picture 11" descr="A picture containing text, indoor&#10;&#10;Description automatically generated">
            <a:extLst>
              <a:ext uri="{FF2B5EF4-FFF2-40B4-BE49-F238E27FC236}">
                <a16:creationId xmlns:a16="http://schemas.microsoft.com/office/drawing/2014/main" id="{7E5C0415-AE2B-EF4A-9A24-E83F6D271196}"/>
              </a:ext>
            </a:extLst>
          </p:cNvPr>
          <p:cNvPicPr>
            <a:picLocks noChangeAspect="1"/>
          </p:cNvPicPr>
          <p:nvPr/>
        </p:nvPicPr>
        <p:blipFill>
          <a:blip r:embed="rId11"/>
          <a:stretch>
            <a:fillRect/>
          </a:stretch>
        </p:blipFill>
        <p:spPr>
          <a:xfrm>
            <a:off x="19122954" y="10898868"/>
            <a:ext cx="3146396" cy="298907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E3A048D-63BE-8B42-A657-0372FF53FAEA}"/>
              </a:ext>
            </a:extLst>
          </p:cNvPr>
          <p:cNvPicPr>
            <a:picLocks noChangeAspect="1"/>
          </p:cNvPicPr>
          <p:nvPr/>
        </p:nvPicPr>
        <p:blipFill>
          <a:blip r:embed="rId12"/>
          <a:stretch>
            <a:fillRect/>
          </a:stretch>
        </p:blipFill>
        <p:spPr>
          <a:xfrm>
            <a:off x="19122954" y="14009007"/>
            <a:ext cx="4115403" cy="2989076"/>
          </a:xfrm>
          <a:prstGeom prst="rect">
            <a:avLst/>
          </a:prstGeom>
        </p:spPr>
      </p:pic>
      <p:pic>
        <p:nvPicPr>
          <p:cNvPr id="23" name="Picture 22" descr="A picture containing text, screenshot&#10;&#10;Description automatically generated">
            <a:extLst>
              <a:ext uri="{FF2B5EF4-FFF2-40B4-BE49-F238E27FC236}">
                <a16:creationId xmlns:a16="http://schemas.microsoft.com/office/drawing/2014/main" id="{13ADD756-4ABF-3F44-9673-1CACBD3AF1EE}"/>
              </a:ext>
            </a:extLst>
          </p:cNvPr>
          <p:cNvPicPr>
            <a:picLocks noChangeAspect="1"/>
          </p:cNvPicPr>
          <p:nvPr/>
        </p:nvPicPr>
        <p:blipFill>
          <a:blip r:embed="rId13"/>
          <a:stretch>
            <a:fillRect/>
          </a:stretch>
        </p:blipFill>
        <p:spPr>
          <a:xfrm>
            <a:off x="22001949" y="17119146"/>
            <a:ext cx="2402496" cy="2783509"/>
          </a:xfrm>
          <a:prstGeom prst="rect">
            <a:avLst/>
          </a:prstGeom>
        </p:spPr>
      </p:pic>
      <p:sp>
        <p:nvSpPr>
          <p:cNvPr id="30" name="7-Point Star 29">
            <a:extLst>
              <a:ext uri="{FF2B5EF4-FFF2-40B4-BE49-F238E27FC236}">
                <a16:creationId xmlns:a16="http://schemas.microsoft.com/office/drawing/2014/main" id="{12611997-50E6-D24B-8A1C-C7E08222D77A}"/>
              </a:ext>
            </a:extLst>
          </p:cNvPr>
          <p:cNvSpPr/>
          <p:nvPr/>
        </p:nvSpPr>
        <p:spPr>
          <a:xfrm>
            <a:off x="18656971" y="19969593"/>
            <a:ext cx="3979088" cy="2439724"/>
          </a:xfrm>
          <a:prstGeom prst="star7">
            <a:avLst/>
          </a:prstGeom>
          <a:gradFill flip="none" rotWithShape="1">
            <a:gsLst>
              <a:gs pos="0">
                <a:srgbClr val="00B0F0"/>
              </a:gs>
              <a:gs pos="46000">
                <a:schemeClr val="accent1">
                  <a:lumMod val="75000"/>
                </a:schemeClr>
              </a:gs>
              <a:gs pos="100000">
                <a:schemeClr val="accent1">
                  <a:lumMod val="75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Minus 30">
            <a:extLst>
              <a:ext uri="{FF2B5EF4-FFF2-40B4-BE49-F238E27FC236}">
                <a16:creationId xmlns:a16="http://schemas.microsoft.com/office/drawing/2014/main" id="{330FBAD5-9044-AD42-9A1E-EA684178B007}"/>
              </a:ext>
            </a:extLst>
          </p:cNvPr>
          <p:cNvSpPr/>
          <p:nvPr/>
        </p:nvSpPr>
        <p:spPr>
          <a:xfrm>
            <a:off x="18761195" y="19767810"/>
            <a:ext cx="3770639" cy="2226713"/>
          </a:xfrm>
          <a:prstGeom prst="mathMinus">
            <a:avLst/>
          </a:prstGeom>
          <a:gradFill>
            <a:gsLst>
              <a:gs pos="71000">
                <a:srgbClr val="C00000"/>
              </a:gs>
              <a:gs pos="50000">
                <a:srgbClr val="FF0000"/>
              </a:gs>
              <a:gs pos="100000">
                <a:schemeClr val="accent2">
                  <a:lumMod val="75000"/>
                </a:schemeClr>
              </a:gs>
            </a:gsLst>
            <a:path path="circle">
              <a:fillToRect l="50000" t="-80000" r="50000" b="18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Correlative</a:t>
            </a:r>
          </a:p>
        </p:txBody>
      </p:sp>
      <p:pic>
        <p:nvPicPr>
          <p:cNvPr id="35" name="Picture 34" descr="Diagram&#10;&#10;Description automatically generated">
            <a:extLst>
              <a:ext uri="{FF2B5EF4-FFF2-40B4-BE49-F238E27FC236}">
                <a16:creationId xmlns:a16="http://schemas.microsoft.com/office/drawing/2014/main" id="{4BC6A9BD-5D60-5E41-A425-42C580B16932}"/>
              </a:ext>
            </a:extLst>
          </p:cNvPr>
          <p:cNvPicPr>
            <a:picLocks noChangeAspect="1"/>
          </p:cNvPicPr>
          <p:nvPr/>
        </p:nvPicPr>
        <p:blipFill>
          <a:blip r:embed="rId14"/>
          <a:stretch>
            <a:fillRect/>
          </a:stretch>
        </p:blipFill>
        <p:spPr>
          <a:xfrm>
            <a:off x="1096744" y="30829086"/>
            <a:ext cx="5651111" cy="5060313"/>
          </a:xfrm>
          <a:prstGeom prst="rect">
            <a:avLst/>
          </a:prstGeom>
        </p:spPr>
      </p:pic>
      <p:pic>
        <p:nvPicPr>
          <p:cNvPr id="1028" name="Picture 4">
            <a:extLst>
              <a:ext uri="{FF2B5EF4-FFF2-40B4-BE49-F238E27FC236}">
                <a16:creationId xmlns:a16="http://schemas.microsoft.com/office/drawing/2014/main" id="{2478D9A5-BF2C-8A40-BF47-92E2FA3F27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9055" y="30829086"/>
            <a:ext cx="4550017" cy="511987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7CA27F23-46C2-8946-AC02-9A821EB88D61}"/>
              </a:ext>
            </a:extLst>
          </p:cNvPr>
          <p:cNvSpPr txBox="1"/>
          <p:nvPr/>
        </p:nvSpPr>
        <p:spPr>
          <a:xfrm>
            <a:off x="1867594" y="36244230"/>
            <a:ext cx="4178690" cy="769441"/>
          </a:xfrm>
          <a:prstGeom prst="rect">
            <a:avLst/>
          </a:prstGeom>
          <a:noFill/>
        </p:spPr>
        <p:txBody>
          <a:bodyPr wrap="square" rtlCol="0">
            <a:spAutoFit/>
          </a:bodyPr>
          <a:lstStyle/>
          <a:p>
            <a:r>
              <a:rPr lang="en-US" sz="2200" dirty="0"/>
              <a:t>Figure.2: Human, Macaque, and Mouse brain scale</a:t>
            </a:r>
          </a:p>
        </p:txBody>
      </p:sp>
      <p:sp>
        <p:nvSpPr>
          <p:cNvPr id="63" name="TextBox 62">
            <a:extLst>
              <a:ext uri="{FF2B5EF4-FFF2-40B4-BE49-F238E27FC236}">
                <a16:creationId xmlns:a16="http://schemas.microsoft.com/office/drawing/2014/main" id="{DB9549CC-2A30-4447-85E6-B453FAC506A5}"/>
              </a:ext>
            </a:extLst>
          </p:cNvPr>
          <p:cNvSpPr txBox="1"/>
          <p:nvPr/>
        </p:nvSpPr>
        <p:spPr>
          <a:xfrm>
            <a:off x="7576339" y="36106249"/>
            <a:ext cx="2895600" cy="769441"/>
          </a:xfrm>
          <a:prstGeom prst="rect">
            <a:avLst/>
          </a:prstGeom>
          <a:noFill/>
        </p:spPr>
        <p:txBody>
          <a:bodyPr wrap="square" rtlCol="0">
            <a:spAutoFit/>
          </a:bodyPr>
          <a:lstStyle/>
          <a:p>
            <a:r>
              <a:rPr lang="en-US" sz="2200" dirty="0"/>
              <a:t>Figure 3: Different types of MRI markers</a:t>
            </a:r>
          </a:p>
        </p:txBody>
      </p:sp>
      <p:sp>
        <p:nvSpPr>
          <p:cNvPr id="69" name="TextBox 68">
            <a:extLst>
              <a:ext uri="{FF2B5EF4-FFF2-40B4-BE49-F238E27FC236}">
                <a16:creationId xmlns:a16="http://schemas.microsoft.com/office/drawing/2014/main" id="{3BC08927-9057-1345-A02E-9104D44B0383}"/>
              </a:ext>
            </a:extLst>
          </p:cNvPr>
          <p:cNvSpPr txBox="1"/>
          <p:nvPr/>
        </p:nvSpPr>
        <p:spPr>
          <a:xfrm>
            <a:off x="872412" y="18914416"/>
            <a:ext cx="3264799" cy="430887"/>
          </a:xfrm>
          <a:prstGeom prst="rect">
            <a:avLst/>
          </a:prstGeom>
          <a:noFill/>
        </p:spPr>
        <p:txBody>
          <a:bodyPr wrap="square" rtlCol="0">
            <a:spAutoFit/>
          </a:bodyPr>
          <a:lstStyle/>
          <a:p>
            <a:r>
              <a:rPr lang="en-US" sz="2200" dirty="0"/>
              <a:t>Figure 1: Myelinated Axon</a:t>
            </a:r>
          </a:p>
        </p:txBody>
      </p:sp>
      <p:sp>
        <p:nvSpPr>
          <p:cNvPr id="61" name="Rounded Rectangle 60">
            <a:extLst>
              <a:ext uri="{FF2B5EF4-FFF2-40B4-BE49-F238E27FC236}">
                <a16:creationId xmlns:a16="http://schemas.microsoft.com/office/drawing/2014/main" id="{066F6A07-7FCD-1349-827F-C1047F3A1B89}"/>
              </a:ext>
            </a:extLst>
          </p:cNvPr>
          <p:cNvSpPr/>
          <p:nvPr/>
        </p:nvSpPr>
        <p:spPr>
          <a:xfrm>
            <a:off x="26587213" y="18278927"/>
            <a:ext cx="11225399" cy="96089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fontAlgn="base">
              <a:buFont typeface="Arial" panose="020B0604020202020204" pitchFamily="34" charset="0"/>
              <a:buChar char="•"/>
            </a:pPr>
            <a:endParaRPr lang="en-US" sz="3200" dirty="0">
              <a:solidFill>
                <a:schemeClr val="tx1">
                  <a:lumMod val="95000"/>
                  <a:lumOff val="5000"/>
                </a:schemeClr>
              </a:solidFill>
            </a:endParaRPr>
          </a:p>
        </p:txBody>
      </p:sp>
      <p:sp>
        <p:nvSpPr>
          <p:cNvPr id="9" name="TextBox 8">
            <a:extLst>
              <a:ext uri="{FF2B5EF4-FFF2-40B4-BE49-F238E27FC236}">
                <a16:creationId xmlns:a16="http://schemas.microsoft.com/office/drawing/2014/main" id="{65E73860-D0CF-BF40-B61D-67F8EAB91171}"/>
              </a:ext>
            </a:extLst>
          </p:cNvPr>
          <p:cNvSpPr txBox="1"/>
          <p:nvPr/>
        </p:nvSpPr>
        <p:spPr>
          <a:xfrm>
            <a:off x="26929081" y="19023642"/>
            <a:ext cx="10671887" cy="4247317"/>
          </a:xfrm>
          <a:prstGeom prst="rect">
            <a:avLst/>
          </a:prstGeom>
          <a:noFill/>
          <a:ln>
            <a:noFill/>
          </a:ln>
        </p:spPr>
        <p:txBody>
          <a:bodyPr wrap="square" rtlCol="0">
            <a:spAutoFit/>
          </a:bodyPr>
          <a:lstStyle/>
          <a:p>
            <a:pPr marL="457200" indent="-457200" fontAlgn="base">
              <a:buFont typeface="Arial" panose="020B0604020202020204" pitchFamily="34" charset="0"/>
              <a:buChar char="•"/>
            </a:pPr>
            <a:r>
              <a:rPr lang="en-US" sz="3200" dirty="0">
                <a:solidFill>
                  <a:schemeClr val="tx1">
                    <a:lumMod val="95000"/>
                    <a:lumOff val="5000"/>
                  </a:schemeClr>
                </a:solidFill>
              </a:rPr>
              <a:t> The same MRI markers could be used to evaluate the anterior Commissure, a white matter tract that connects the temporal lobes and plays a role in processing speech, hearing, and memory. </a:t>
            </a:r>
          </a:p>
          <a:p>
            <a:pPr marL="285750" indent="-285750" fontAlgn="base">
              <a:buFont typeface="Arial" panose="020B0604020202020204" pitchFamily="34" charset="0"/>
              <a:buChar char="•"/>
            </a:pPr>
            <a:r>
              <a:rPr lang="en-US" sz="3200" dirty="0">
                <a:solidFill>
                  <a:schemeClr val="tx1">
                    <a:lumMod val="95000"/>
                    <a:lumOff val="5000"/>
                  </a:schemeClr>
                </a:solidFill>
              </a:rPr>
              <a:t>Future evaluations of different regions of interest would improve our understanding of the brain’s structure and function across a lifespan, which would aid us in recognizing dementia or other neurodegenerative diseases precisely</a:t>
            </a:r>
          </a:p>
          <a:p>
            <a:endParaRPr lang="en-US" sz="1400" dirty="0"/>
          </a:p>
        </p:txBody>
      </p:sp>
      <p:graphicFrame>
        <p:nvGraphicFramePr>
          <p:cNvPr id="11" name="Diagram 10">
            <a:extLst>
              <a:ext uri="{FF2B5EF4-FFF2-40B4-BE49-F238E27FC236}">
                <a16:creationId xmlns:a16="http://schemas.microsoft.com/office/drawing/2014/main" id="{9DDDB339-93D0-024F-9841-F1149BCD8C21}"/>
              </a:ext>
            </a:extLst>
          </p:cNvPr>
          <p:cNvGraphicFramePr/>
          <p:nvPr>
            <p:extLst>
              <p:ext uri="{D42A27DB-BD31-4B8C-83A1-F6EECF244321}">
                <p14:modId xmlns:p14="http://schemas.microsoft.com/office/powerpoint/2010/main" val="2254930778"/>
              </p:ext>
            </p:extLst>
          </p:nvPr>
        </p:nvGraphicFramePr>
        <p:xfrm>
          <a:off x="12711327" y="10814211"/>
          <a:ext cx="6234252" cy="110184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71" name="Minus 70">
            <a:extLst>
              <a:ext uri="{FF2B5EF4-FFF2-40B4-BE49-F238E27FC236}">
                <a16:creationId xmlns:a16="http://schemas.microsoft.com/office/drawing/2014/main" id="{B53A56C0-6C73-8C41-A0CC-DE07485B0905}"/>
              </a:ext>
            </a:extLst>
          </p:cNvPr>
          <p:cNvSpPr/>
          <p:nvPr/>
        </p:nvSpPr>
        <p:spPr>
          <a:xfrm>
            <a:off x="18785977" y="20399138"/>
            <a:ext cx="3745857" cy="2110313"/>
          </a:xfrm>
          <a:prstGeom prst="mathMinus">
            <a:avLst/>
          </a:prstGeom>
          <a:gradFill>
            <a:gsLst>
              <a:gs pos="71000">
                <a:srgbClr val="C00000"/>
              </a:gs>
              <a:gs pos="50000">
                <a:srgbClr val="FF0000"/>
              </a:gs>
              <a:gs pos="100000">
                <a:schemeClr val="accent2">
                  <a:lumMod val="75000"/>
                </a:schemeClr>
              </a:gs>
            </a:gsLst>
            <a:path path="circle">
              <a:fillToRect l="50000" t="-80000" r="50000" b="18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Analysis</a:t>
            </a:r>
          </a:p>
        </p:txBody>
      </p:sp>
      <p:sp>
        <p:nvSpPr>
          <p:cNvPr id="25" name="TextBox 24">
            <a:extLst>
              <a:ext uri="{FF2B5EF4-FFF2-40B4-BE49-F238E27FC236}">
                <a16:creationId xmlns:a16="http://schemas.microsoft.com/office/drawing/2014/main" id="{79E0057A-6A3C-4B4B-B258-BAEFF17B357E}"/>
              </a:ext>
            </a:extLst>
          </p:cNvPr>
          <p:cNvSpPr txBox="1"/>
          <p:nvPr/>
        </p:nvSpPr>
        <p:spPr>
          <a:xfrm>
            <a:off x="26761326" y="30091245"/>
            <a:ext cx="10908221" cy="2831544"/>
          </a:xfrm>
          <a:prstGeom prst="rect">
            <a:avLst/>
          </a:prstGeom>
          <a:noFill/>
        </p:spPr>
        <p:txBody>
          <a:bodyPr wrap="square" rtlCol="0">
            <a:spAutoFit/>
          </a:bodyPr>
          <a:lstStyle/>
          <a:p>
            <a:r>
              <a:rPr lang="en-US" sz="2400" dirty="0"/>
              <a:t>I </a:t>
            </a:r>
            <a:r>
              <a:rPr lang="en-US" sz="2200" dirty="0"/>
              <a:t>would like to express my gratitude to</a:t>
            </a:r>
          </a:p>
          <a:p>
            <a:pPr marL="285750" indent="-285750">
              <a:buFont typeface="Arial" panose="020B0604020202020204" pitchFamily="34" charset="0"/>
              <a:buChar char="•"/>
            </a:pPr>
            <a:r>
              <a:rPr lang="en-US" sz="2200" dirty="0"/>
              <a:t>Dr. Hutchinson and the multi-scale brain imaging lab and my lab mentor  Laurel </a:t>
            </a:r>
            <a:r>
              <a:rPr lang="en-US" sz="2200" dirty="0" err="1"/>
              <a:t>Dieckhaus</a:t>
            </a:r>
            <a:r>
              <a:rPr lang="en-US" sz="2200" dirty="0"/>
              <a:t> for taking accepting me. </a:t>
            </a:r>
          </a:p>
          <a:p>
            <a:pPr marL="285750" indent="-285750">
              <a:buFont typeface="Arial" panose="020B0604020202020204" pitchFamily="34" charset="0"/>
              <a:buChar char="•"/>
            </a:pPr>
            <a:r>
              <a:rPr lang="en-US" sz="2200" dirty="0"/>
              <a:t>The KEYS program and  the staff for an amazing experience and a special thank you to my crew mentor Alexis Cruickshank for being an outstanding crew mentor.</a:t>
            </a:r>
          </a:p>
          <a:p>
            <a:pPr marL="285750" indent="-285750">
              <a:buFont typeface="Arial" panose="020B0604020202020204" pitchFamily="34" charset="0"/>
              <a:buChar char="•"/>
            </a:pPr>
            <a:r>
              <a:rPr lang="en-US" sz="2200" dirty="0"/>
              <a:t>  The Barnes Lab and the TBIR-7T.</a:t>
            </a:r>
          </a:p>
          <a:p>
            <a:pPr marL="285750" indent="-285750">
              <a:buFont typeface="Arial" panose="020B0604020202020204" pitchFamily="34" charset="0"/>
              <a:buChar char="•"/>
            </a:pPr>
            <a:r>
              <a:rPr lang="en-US" sz="2200" dirty="0"/>
              <a:t>High Performance Computing (HPC) core</a:t>
            </a:r>
          </a:p>
          <a:p>
            <a:pPr marL="285750" indent="-285750">
              <a:buFont typeface="Arial" panose="020B0604020202020204" pitchFamily="34" charset="0"/>
              <a:buChar char="•"/>
            </a:pPr>
            <a:r>
              <a:rPr lang="en-US" sz="2200" dirty="0"/>
              <a:t> Elena Rodriguez for an impeccable support throughout my KEYS experience.</a:t>
            </a:r>
          </a:p>
        </p:txBody>
      </p:sp>
      <p:pic>
        <p:nvPicPr>
          <p:cNvPr id="8" name="Picture 7" descr="A screenshot of a computer&#10;&#10;Description automatically generated with low confidence">
            <a:extLst>
              <a:ext uri="{FF2B5EF4-FFF2-40B4-BE49-F238E27FC236}">
                <a16:creationId xmlns:a16="http://schemas.microsoft.com/office/drawing/2014/main" id="{4B33E4E6-1D8F-E444-834E-6CD2C8705337}"/>
              </a:ext>
            </a:extLst>
          </p:cNvPr>
          <p:cNvPicPr>
            <a:picLocks noChangeAspect="1"/>
          </p:cNvPicPr>
          <p:nvPr/>
        </p:nvPicPr>
        <p:blipFill>
          <a:blip r:embed="rId21"/>
          <a:stretch>
            <a:fillRect/>
          </a:stretch>
        </p:blipFill>
        <p:spPr>
          <a:xfrm>
            <a:off x="27717973" y="23354398"/>
            <a:ext cx="9621014" cy="3142736"/>
          </a:xfrm>
          <a:prstGeom prst="rect">
            <a:avLst/>
          </a:prstGeom>
        </p:spPr>
      </p:pic>
      <p:sp>
        <p:nvSpPr>
          <p:cNvPr id="13" name="TextBox 12">
            <a:extLst>
              <a:ext uri="{FF2B5EF4-FFF2-40B4-BE49-F238E27FC236}">
                <a16:creationId xmlns:a16="http://schemas.microsoft.com/office/drawing/2014/main" id="{99AFBD98-71AD-6A40-9CF6-5BC2A310D643}"/>
              </a:ext>
            </a:extLst>
          </p:cNvPr>
          <p:cNvSpPr txBox="1"/>
          <p:nvPr/>
        </p:nvSpPr>
        <p:spPr>
          <a:xfrm>
            <a:off x="27928335" y="26744134"/>
            <a:ext cx="5672676" cy="430887"/>
          </a:xfrm>
          <a:prstGeom prst="rect">
            <a:avLst/>
          </a:prstGeom>
          <a:noFill/>
        </p:spPr>
        <p:txBody>
          <a:bodyPr wrap="square" rtlCol="0">
            <a:spAutoFit/>
          </a:bodyPr>
          <a:lstStyle/>
          <a:p>
            <a:r>
              <a:rPr lang="en-US" sz="2200" dirty="0"/>
              <a:t>Fig.6  Anterior Commissure White Matter tract</a:t>
            </a:r>
          </a:p>
        </p:txBody>
      </p:sp>
      <p:pic>
        <p:nvPicPr>
          <p:cNvPr id="19" name="Picture 18" descr="Chart, scatter chart&#10;&#10;Description automatically generated">
            <a:extLst>
              <a:ext uri="{FF2B5EF4-FFF2-40B4-BE49-F238E27FC236}">
                <a16:creationId xmlns:a16="http://schemas.microsoft.com/office/drawing/2014/main" id="{8AF962AC-90B7-B543-8617-4F1E4DE28586}"/>
              </a:ext>
            </a:extLst>
          </p:cNvPr>
          <p:cNvPicPr>
            <a:picLocks noChangeAspect="1"/>
          </p:cNvPicPr>
          <p:nvPr/>
        </p:nvPicPr>
        <p:blipFill>
          <a:blip r:embed="rId22"/>
          <a:stretch>
            <a:fillRect/>
          </a:stretch>
        </p:blipFill>
        <p:spPr>
          <a:xfrm>
            <a:off x="12977538" y="25571313"/>
            <a:ext cx="6513046" cy="4448453"/>
          </a:xfrm>
          <a:prstGeom prst="rect">
            <a:avLst/>
          </a:prstGeom>
        </p:spPr>
      </p:pic>
      <p:pic>
        <p:nvPicPr>
          <p:cNvPr id="22" name="Picture 21" descr="Chart, line chart, scatter chart&#10;&#10;Description automatically generated">
            <a:extLst>
              <a:ext uri="{FF2B5EF4-FFF2-40B4-BE49-F238E27FC236}">
                <a16:creationId xmlns:a16="http://schemas.microsoft.com/office/drawing/2014/main" id="{4D1FF184-CB6C-264D-8B96-646C9CBAA111}"/>
              </a:ext>
            </a:extLst>
          </p:cNvPr>
          <p:cNvPicPr>
            <a:picLocks noChangeAspect="1"/>
          </p:cNvPicPr>
          <p:nvPr/>
        </p:nvPicPr>
        <p:blipFill>
          <a:blip r:embed="rId23"/>
          <a:stretch>
            <a:fillRect/>
          </a:stretch>
        </p:blipFill>
        <p:spPr>
          <a:xfrm>
            <a:off x="19192587" y="25535218"/>
            <a:ext cx="6599584" cy="4448454"/>
          </a:xfrm>
          <a:prstGeom prst="rect">
            <a:avLst/>
          </a:prstGeom>
        </p:spPr>
      </p:pic>
      <p:pic>
        <p:nvPicPr>
          <p:cNvPr id="26" name="Picture 25" descr="Chart, scatter chart&#10;&#10;Description automatically generated">
            <a:extLst>
              <a:ext uri="{FF2B5EF4-FFF2-40B4-BE49-F238E27FC236}">
                <a16:creationId xmlns:a16="http://schemas.microsoft.com/office/drawing/2014/main" id="{4A9D3F5B-4CE4-CB47-996B-14C69EEF2EB6}"/>
              </a:ext>
            </a:extLst>
          </p:cNvPr>
          <p:cNvPicPr>
            <a:picLocks noChangeAspect="1"/>
          </p:cNvPicPr>
          <p:nvPr/>
        </p:nvPicPr>
        <p:blipFill>
          <a:blip r:embed="rId24"/>
          <a:stretch>
            <a:fillRect/>
          </a:stretch>
        </p:blipFill>
        <p:spPr>
          <a:xfrm>
            <a:off x="19322987" y="31402814"/>
            <a:ext cx="6603057" cy="4583043"/>
          </a:xfrm>
          <a:prstGeom prst="rect">
            <a:avLst/>
          </a:prstGeom>
        </p:spPr>
      </p:pic>
      <p:pic>
        <p:nvPicPr>
          <p:cNvPr id="7" name="Picture 15">
            <a:extLst>
              <a:ext uri="{FF2B5EF4-FFF2-40B4-BE49-F238E27FC236}">
                <a16:creationId xmlns:a16="http://schemas.microsoft.com/office/drawing/2014/main" id="{B5F578C3-27F5-394C-835D-B3B8A0C752B7}"/>
              </a:ext>
            </a:extLst>
          </p:cNvPr>
          <p:cNvPicPr>
            <a:picLocks noChangeAspect="1"/>
          </p:cNvPicPr>
          <p:nvPr/>
        </p:nvPicPr>
        <p:blipFill>
          <a:blip r:embed="rId25"/>
          <a:stretch>
            <a:fillRect/>
          </a:stretch>
        </p:blipFill>
        <p:spPr>
          <a:xfrm>
            <a:off x="30787536" y="35095662"/>
            <a:ext cx="2813475" cy="2831582"/>
          </a:xfrm>
          <a:prstGeom prst="rect">
            <a:avLst/>
          </a:prstGeom>
        </p:spPr>
      </p:pic>
      <p:sp>
        <p:nvSpPr>
          <p:cNvPr id="60" name="Rounded Rectangle 59">
            <a:extLst>
              <a:ext uri="{FF2B5EF4-FFF2-40B4-BE49-F238E27FC236}">
                <a16:creationId xmlns:a16="http://schemas.microsoft.com/office/drawing/2014/main" id="{63888E11-1F9C-BE40-93D1-9D455B19EF3C}"/>
              </a:ext>
            </a:extLst>
          </p:cNvPr>
          <p:cNvSpPr/>
          <p:nvPr/>
        </p:nvSpPr>
        <p:spPr>
          <a:xfrm>
            <a:off x="26587213" y="28311175"/>
            <a:ext cx="11258917"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Acknowledgement</a:t>
            </a:r>
          </a:p>
        </p:txBody>
      </p:sp>
      <p:sp>
        <p:nvSpPr>
          <p:cNvPr id="66" name="Rounded Rectangle 65">
            <a:extLst>
              <a:ext uri="{FF2B5EF4-FFF2-40B4-BE49-F238E27FC236}">
                <a16:creationId xmlns:a16="http://schemas.microsoft.com/office/drawing/2014/main" id="{C3DBB706-C45A-1F4C-B0B5-B73BD5A5B508}"/>
              </a:ext>
            </a:extLst>
          </p:cNvPr>
          <p:cNvSpPr/>
          <p:nvPr/>
        </p:nvSpPr>
        <p:spPr>
          <a:xfrm>
            <a:off x="12594178" y="23059593"/>
            <a:ext cx="13600901"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Results</a:t>
            </a:r>
          </a:p>
        </p:txBody>
      </p:sp>
      <p:sp>
        <p:nvSpPr>
          <p:cNvPr id="67" name="Rounded Rectangle 66">
            <a:extLst>
              <a:ext uri="{FF2B5EF4-FFF2-40B4-BE49-F238E27FC236}">
                <a16:creationId xmlns:a16="http://schemas.microsoft.com/office/drawing/2014/main" id="{1A022524-6BC3-0845-8A5F-EC34B44DF3F3}"/>
              </a:ext>
            </a:extLst>
          </p:cNvPr>
          <p:cNvSpPr/>
          <p:nvPr/>
        </p:nvSpPr>
        <p:spPr>
          <a:xfrm>
            <a:off x="582356" y="22781125"/>
            <a:ext cx="11381088"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Introduction</a:t>
            </a:r>
          </a:p>
        </p:txBody>
      </p:sp>
      <p:sp>
        <p:nvSpPr>
          <p:cNvPr id="70" name="Rounded Rectangle 69">
            <a:extLst>
              <a:ext uri="{FF2B5EF4-FFF2-40B4-BE49-F238E27FC236}">
                <a16:creationId xmlns:a16="http://schemas.microsoft.com/office/drawing/2014/main" id="{D6154A8F-7C5D-554E-8ED5-F3F6F065AF71}"/>
              </a:ext>
            </a:extLst>
          </p:cNvPr>
          <p:cNvSpPr/>
          <p:nvPr/>
        </p:nvSpPr>
        <p:spPr>
          <a:xfrm>
            <a:off x="12381336" y="8717343"/>
            <a:ext cx="13816726"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Materials and Methods</a:t>
            </a:r>
          </a:p>
        </p:txBody>
      </p:sp>
      <p:sp>
        <p:nvSpPr>
          <p:cNvPr id="72" name="Rounded Rectangle 71">
            <a:extLst>
              <a:ext uri="{FF2B5EF4-FFF2-40B4-BE49-F238E27FC236}">
                <a16:creationId xmlns:a16="http://schemas.microsoft.com/office/drawing/2014/main" id="{1C109616-AD13-AC41-9724-0E00C565D52F}"/>
              </a:ext>
            </a:extLst>
          </p:cNvPr>
          <p:cNvSpPr/>
          <p:nvPr/>
        </p:nvSpPr>
        <p:spPr>
          <a:xfrm>
            <a:off x="26692746" y="8717343"/>
            <a:ext cx="11119867"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Discussions/Conclusion</a:t>
            </a:r>
          </a:p>
        </p:txBody>
      </p:sp>
      <p:sp>
        <p:nvSpPr>
          <p:cNvPr id="73" name="Rounded Rectangle 72">
            <a:extLst>
              <a:ext uri="{FF2B5EF4-FFF2-40B4-BE49-F238E27FC236}">
                <a16:creationId xmlns:a16="http://schemas.microsoft.com/office/drawing/2014/main" id="{34993817-AAE1-FA45-8C9F-0F91955D49A0}"/>
              </a:ext>
            </a:extLst>
          </p:cNvPr>
          <p:cNvSpPr/>
          <p:nvPr/>
        </p:nvSpPr>
        <p:spPr>
          <a:xfrm>
            <a:off x="26616690" y="16818955"/>
            <a:ext cx="11158890"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Future Directions</a:t>
            </a:r>
          </a:p>
        </p:txBody>
      </p:sp>
      <p:sp>
        <p:nvSpPr>
          <p:cNvPr id="74" name="Rounded Rectangle 73">
            <a:extLst>
              <a:ext uri="{FF2B5EF4-FFF2-40B4-BE49-F238E27FC236}">
                <a16:creationId xmlns:a16="http://schemas.microsoft.com/office/drawing/2014/main" id="{A7141419-AC73-A046-9DA8-25EC6FEC5897}"/>
              </a:ext>
            </a:extLst>
          </p:cNvPr>
          <p:cNvSpPr/>
          <p:nvPr/>
        </p:nvSpPr>
        <p:spPr>
          <a:xfrm>
            <a:off x="26616690" y="33581537"/>
            <a:ext cx="11195922" cy="12129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References</a:t>
            </a:r>
          </a:p>
        </p:txBody>
      </p:sp>
      <p:sp>
        <p:nvSpPr>
          <p:cNvPr id="16" name="TextBox 15">
            <a:extLst>
              <a:ext uri="{FF2B5EF4-FFF2-40B4-BE49-F238E27FC236}">
                <a16:creationId xmlns:a16="http://schemas.microsoft.com/office/drawing/2014/main" id="{77CD10A9-9505-1E49-A2E8-81C4D9263290}"/>
              </a:ext>
            </a:extLst>
          </p:cNvPr>
          <p:cNvSpPr txBox="1"/>
          <p:nvPr/>
        </p:nvSpPr>
        <p:spPr>
          <a:xfrm>
            <a:off x="13913142" y="30096036"/>
            <a:ext cx="4641838" cy="461665"/>
          </a:xfrm>
          <a:prstGeom prst="rect">
            <a:avLst/>
          </a:prstGeom>
          <a:noFill/>
        </p:spPr>
        <p:txBody>
          <a:bodyPr wrap="square" rtlCol="0">
            <a:spAutoFit/>
          </a:bodyPr>
          <a:lstStyle/>
          <a:p>
            <a:r>
              <a:rPr lang="en-US" sz="2400" dirty="0"/>
              <a:t>Figure 4: FA vs Age in White Matter</a:t>
            </a:r>
          </a:p>
        </p:txBody>
      </p:sp>
      <p:sp>
        <p:nvSpPr>
          <p:cNvPr id="75" name="TextBox 74">
            <a:extLst>
              <a:ext uri="{FF2B5EF4-FFF2-40B4-BE49-F238E27FC236}">
                <a16:creationId xmlns:a16="http://schemas.microsoft.com/office/drawing/2014/main" id="{FAD47A51-DDDC-9A4B-AB27-DCA5D36341F9}"/>
              </a:ext>
            </a:extLst>
          </p:cNvPr>
          <p:cNvSpPr txBox="1"/>
          <p:nvPr/>
        </p:nvSpPr>
        <p:spPr>
          <a:xfrm>
            <a:off x="20882278" y="36140139"/>
            <a:ext cx="4641838" cy="461665"/>
          </a:xfrm>
          <a:prstGeom prst="rect">
            <a:avLst/>
          </a:prstGeom>
          <a:noFill/>
        </p:spPr>
        <p:txBody>
          <a:bodyPr wrap="square" rtlCol="0">
            <a:spAutoFit/>
          </a:bodyPr>
          <a:lstStyle/>
          <a:p>
            <a:r>
              <a:rPr lang="en-US" sz="2400" dirty="0"/>
              <a:t>Figure 4: FA vs Age in White Matter</a:t>
            </a:r>
          </a:p>
        </p:txBody>
      </p:sp>
      <p:sp>
        <p:nvSpPr>
          <p:cNvPr id="76" name="TextBox 75">
            <a:extLst>
              <a:ext uri="{FF2B5EF4-FFF2-40B4-BE49-F238E27FC236}">
                <a16:creationId xmlns:a16="http://schemas.microsoft.com/office/drawing/2014/main" id="{529646F9-E6C7-2D4F-B41F-281BFA304C1F}"/>
              </a:ext>
            </a:extLst>
          </p:cNvPr>
          <p:cNvSpPr txBox="1"/>
          <p:nvPr/>
        </p:nvSpPr>
        <p:spPr>
          <a:xfrm>
            <a:off x="13866864" y="36152995"/>
            <a:ext cx="4641838" cy="461665"/>
          </a:xfrm>
          <a:prstGeom prst="rect">
            <a:avLst/>
          </a:prstGeom>
          <a:noFill/>
        </p:spPr>
        <p:txBody>
          <a:bodyPr wrap="square" rtlCol="0">
            <a:spAutoFit/>
          </a:bodyPr>
          <a:lstStyle/>
          <a:p>
            <a:r>
              <a:rPr lang="en-US" sz="2400" dirty="0"/>
              <a:t>Figure 4: FA vs Age in White Matter</a:t>
            </a:r>
          </a:p>
        </p:txBody>
      </p:sp>
      <p:sp>
        <p:nvSpPr>
          <p:cNvPr id="77" name="TextBox 76">
            <a:extLst>
              <a:ext uri="{FF2B5EF4-FFF2-40B4-BE49-F238E27FC236}">
                <a16:creationId xmlns:a16="http://schemas.microsoft.com/office/drawing/2014/main" id="{A9E3DD9F-51D9-B540-BDBC-B8FC99633CB8}"/>
              </a:ext>
            </a:extLst>
          </p:cNvPr>
          <p:cNvSpPr txBox="1"/>
          <p:nvPr/>
        </p:nvSpPr>
        <p:spPr>
          <a:xfrm>
            <a:off x="20464397" y="30078107"/>
            <a:ext cx="4641838" cy="461665"/>
          </a:xfrm>
          <a:prstGeom prst="rect">
            <a:avLst/>
          </a:prstGeom>
          <a:noFill/>
        </p:spPr>
        <p:txBody>
          <a:bodyPr wrap="square" rtlCol="0">
            <a:spAutoFit/>
          </a:bodyPr>
          <a:lstStyle/>
          <a:p>
            <a:r>
              <a:rPr lang="en-US" sz="2400" dirty="0"/>
              <a:t>Figure 5: FA vs Age in White Matter</a:t>
            </a:r>
          </a:p>
        </p:txBody>
      </p:sp>
      <p:pic>
        <p:nvPicPr>
          <p:cNvPr id="6" name="Picture 16">
            <a:extLst>
              <a:ext uri="{FF2B5EF4-FFF2-40B4-BE49-F238E27FC236}">
                <a16:creationId xmlns:a16="http://schemas.microsoft.com/office/drawing/2014/main" id="{FD49C22F-F454-9447-BFF5-7627463A15BA}"/>
              </a:ext>
            </a:extLst>
          </p:cNvPr>
          <p:cNvPicPr>
            <a:picLocks noChangeAspect="1"/>
          </p:cNvPicPr>
          <p:nvPr/>
        </p:nvPicPr>
        <p:blipFill>
          <a:blip r:embed="rId26"/>
          <a:stretch>
            <a:fillRect/>
          </a:stretch>
        </p:blipFill>
        <p:spPr>
          <a:xfrm>
            <a:off x="19198636" y="17157026"/>
            <a:ext cx="2591669" cy="2687141"/>
          </a:xfrm>
          <a:prstGeom prst="rect">
            <a:avLst/>
          </a:prstGeom>
        </p:spPr>
      </p:pic>
      <p:sp>
        <p:nvSpPr>
          <p:cNvPr id="20" name="TextBox 19">
            <a:extLst>
              <a:ext uri="{FF2B5EF4-FFF2-40B4-BE49-F238E27FC236}">
                <a16:creationId xmlns:a16="http://schemas.microsoft.com/office/drawing/2014/main" id="{7908E521-7D1E-C449-846A-4982FBB956BB}"/>
              </a:ext>
            </a:extLst>
          </p:cNvPr>
          <p:cNvSpPr txBox="1"/>
          <p:nvPr/>
        </p:nvSpPr>
        <p:spPr>
          <a:xfrm>
            <a:off x="15079579" y="28009516"/>
            <a:ext cx="1876926" cy="646331"/>
          </a:xfrm>
          <a:prstGeom prst="rect">
            <a:avLst/>
          </a:prstGeom>
          <a:noFill/>
        </p:spPr>
        <p:txBody>
          <a:bodyPr wrap="square" rtlCol="0">
            <a:spAutoFit/>
          </a:bodyPr>
          <a:lstStyle/>
          <a:p>
            <a:r>
              <a:rPr lang="en-US" sz="1800" dirty="0"/>
              <a:t>p value=.696</a:t>
            </a:r>
          </a:p>
          <a:p>
            <a:r>
              <a:rPr lang="en-US" sz="1800" dirty="0"/>
              <a:t>R value=-0.126</a:t>
            </a:r>
          </a:p>
        </p:txBody>
      </p:sp>
      <p:sp>
        <p:nvSpPr>
          <p:cNvPr id="78" name="TextBox 77">
            <a:extLst>
              <a:ext uri="{FF2B5EF4-FFF2-40B4-BE49-F238E27FC236}">
                <a16:creationId xmlns:a16="http://schemas.microsoft.com/office/drawing/2014/main" id="{B8D32E61-9AF6-0041-97A7-E85BA2E8A11F}"/>
              </a:ext>
            </a:extLst>
          </p:cNvPr>
          <p:cNvSpPr txBox="1"/>
          <p:nvPr/>
        </p:nvSpPr>
        <p:spPr>
          <a:xfrm>
            <a:off x="22264734" y="33182743"/>
            <a:ext cx="1876926" cy="646331"/>
          </a:xfrm>
          <a:prstGeom prst="rect">
            <a:avLst/>
          </a:prstGeom>
          <a:noFill/>
        </p:spPr>
        <p:txBody>
          <a:bodyPr wrap="square" rtlCol="0">
            <a:spAutoFit/>
          </a:bodyPr>
          <a:lstStyle/>
          <a:p>
            <a:r>
              <a:rPr lang="en-US" sz="1800" dirty="0"/>
              <a:t>P value=0.368</a:t>
            </a:r>
          </a:p>
          <a:p>
            <a:r>
              <a:rPr lang="en-US" sz="1800" dirty="0"/>
              <a:t>R value=-0.2.85</a:t>
            </a:r>
          </a:p>
        </p:txBody>
      </p:sp>
      <p:sp>
        <p:nvSpPr>
          <p:cNvPr id="79" name="TextBox 78">
            <a:extLst>
              <a:ext uri="{FF2B5EF4-FFF2-40B4-BE49-F238E27FC236}">
                <a16:creationId xmlns:a16="http://schemas.microsoft.com/office/drawing/2014/main" id="{E67183F8-F37F-624C-9C31-FDF37DF3A62C}"/>
              </a:ext>
            </a:extLst>
          </p:cNvPr>
          <p:cNvSpPr txBox="1"/>
          <p:nvPr/>
        </p:nvSpPr>
        <p:spPr>
          <a:xfrm>
            <a:off x="15297447" y="33581537"/>
            <a:ext cx="1876926" cy="646331"/>
          </a:xfrm>
          <a:prstGeom prst="rect">
            <a:avLst/>
          </a:prstGeom>
          <a:noFill/>
        </p:spPr>
        <p:txBody>
          <a:bodyPr wrap="square" rtlCol="0">
            <a:spAutoFit/>
          </a:bodyPr>
          <a:lstStyle/>
          <a:p>
            <a:r>
              <a:rPr lang="en-US" sz="1800" dirty="0"/>
              <a:t>p value=.0084</a:t>
            </a:r>
          </a:p>
          <a:p>
            <a:r>
              <a:rPr lang="en-US" sz="1800" dirty="0"/>
              <a:t>R value=0.718</a:t>
            </a:r>
          </a:p>
        </p:txBody>
      </p:sp>
      <p:sp>
        <p:nvSpPr>
          <p:cNvPr id="80" name="TextBox 79">
            <a:extLst>
              <a:ext uri="{FF2B5EF4-FFF2-40B4-BE49-F238E27FC236}">
                <a16:creationId xmlns:a16="http://schemas.microsoft.com/office/drawing/2014/main" id="{D1F431CD-570B-2D4B-AB5E-8807C91AF422}"/>
              </a:ext>
            </a:extLst>
          </p:cNvPr>
          <p:cNvSpPr txBox="1"/>
          <p:nvPr/>
        </p:nvSpPr>
        <p:spPr>
          <a:xfrm>
            <a:off x="21447028" y="28093177"/>
            <a:ext cx="1876926" cy="646331"/>
          </a:xfrm>
          <a:prstGeom prst="rect">
            <a:avLst/>
          </a:prstGeom>
          <a:noFill/>
        </p:spPr>
        <p:txBody>
          <a:bodyPr wrap="square" rtlCol="0">
            <a:spAutoFit/>
          </a:bodyPr>
          <a:lstStyle/>
          <a:p>
            <a:r>
              <a:rPr lang="en-US" sz="1800" dirty="0"/>
              <a:t>p value=.820</a:t>
            </a:r>
          </a:p>
          <a:p>
            <a:r>
              <a:rPr lang="en-US" sz="1800" dirty="0"/>
              <a:t>R value=-0.073</a:t>
            </a:r>
          </a:p>
        </p:txBody>
      </p:sp>
      <p:cxnSp>
        <p:nvCxnSpPr>
          <p:cNvPr id="28" name="Straight Arrow Connector 27">
            <a:extLst>
              <a:ext uri="{FF2B5EF4-FFF2-40B4-BE49-F238E27FC236}">
                <a16:creationId xmlns:a16="http://schemas.microsoft.com/office/drawing/2014/main" id="{B4FED09B-CC76-C946-8025-EC27463EDC74}"/>
              </a:ext>
            </a:extLst>
          </p:cNvPr>
          <p:cNvCxnSpPr>
            <a:cxnSpLocks/>
          </p:cNvCxnSpPr>
          <p:nvPr/>
        </p:nvCxnSpPr>
        <p:spPr>
          <a:xfrm>
            <a:off x="8715107" y="20346061"/>
            <a:ext cx="472068" cy="41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08C59E3-1767-D64A-8A44-80CA28746720}"/>
              </a:ext>
            </a:extLst>
          </p:cNvPr>
          <p:cNvSpPr txBox="1"/>
          <p:nvPr/>
        </p:nvSpPr>
        <p:spPr>
          <a:xfrm>
            <a:off x="9148956" y="20799145"/>
            <a:ext cx="1322983" cy="1569660"/>
          </a:xfrm>
          <a:prstGeom prst="rect">
            <a:avLst/>
          </a:prstGeom>
          <a:noFill/>
        </p:spPr>
        <p:txBody>
          <a:bodyPr wrap="square" rtlCol="0">
            <a:spAutoFit/>
          </a:bodyPr>
          <a:lstStyle/>
          <a:p>
            <a:r>
              <a:rPr lang="en-US" sz="1600" dirty="0"/>
              <a:t>FA is sensitive to  myelin and axon and anything else in the tissue environment.</a:t>
            </a:r>
          </a:p>
        </p:txBody>
      </p:sp>
    </p:spTree>
    <p:extLst>
      <p:ext uri="{BB962C8B-B14F-4D97-AF65-F5344CB8AC3E}">
        <p14:creationId xmlns:p14="http://schemas.microsoft.com/office/powerpoint/2010/main" val="3278785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9026</TotalTime>
  <Words>691</Words>
  <Application>Microsoft Office PowerPoint</Application>
  <PresentationFormat>Custom</PresentationFormat>
  <Paragraphs>58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Pilch, Jordan Beatrice Estrada - (pilchj1)</dc:creator>
  <cp:lastModifiedBy>Foiryolo, Eric</cp:lastModifiedBy>
  <cp:revision>11</cp:revision>
  <dcterms:created xsi:type="dcterms:W3CDTF">2021-06-30T15:00:43Z</dcterms:created>
  <dcterms:modified xsi:type="dcterms:W3CDTF">2021-07-20T22:27:47Z</dcterms:modified>
</cp:coreProperties>
</file>